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72" r:id="rId4"/>
    <p:sldId id="258" r:id="rId5"/>
    <p:sldId id="259" r:id="rId6"/>
    <p:sldId id="260" r:id="rId7"/>
    <p:sldId id="261" r:id="rId8"/>
    <p:sldId id="262" r:id="rId9"/>
    <p:sldId id="270" r:id="rId10"/>
    <p:sldId id="271" r:id="rId11"/>
    <p:sldId id="263" r:id="rId12"/>
    <p:sldId id="264" r:id="rId13"/>
    <p:sldId id="265" r:id="rId14"/>
    <p:sldId id="266" r:id="rId15"/>
    <p:sldId id="267" r:id="rId16"/>
    <p:sldId id="273" r:id="rId17"/>
    <p:sldId id="274" r:id="rId18"/>
    <p:sldId id="275" r:id="rId19"/>
    <p:sldId id="276" r:id="rId20"/>
    <p:sldId id="277" r:id="rId21"/>
    <p:sldId id="278" r:id="rId22"/>
    <p:sldId id="279" r:id="rId23"/>
    <p:sldId id="281"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0BD4CE-8545-4B2B-92E1-FE590677016C}" type="datetimeFigureOut">
              <a:rPr lang="nl-BE" smtClean="0"/>
              <a:t>12/05/2020</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26EE50-4752-48AA-BF86-855225DA4C11}" type="slidenum">
              <a:rPr lang="nl-BE" smtClean="0"/>
              <a:t>‹nr.›</a:t>
            </a:fld>
            <a:endParaRPr lang="nl-BE"/>
          </a:p>
        </p:txBody>
      </p:sp>
    </p:spTree>
    <p:extLst>
      <p:ext uri="{BB962C8B-B14F-4D97-AF65-F5344CB8AC3E}">
        <p14:creationId xmlns:p14="http://schemas.microsoft.com/office/powerpoint/2010/main" val="2716499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9DBD493-2D61-4FBB-BA2B-6D96C96E5246}" type="datetime1">
              <a:rPr lang="nl-BE" smtClean="0"/>
              <a:t>12/05/2020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4024479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CF24537-FF7E-4A16-8AA8-60BAC8A76E8C}" type="datetime1">
              <a:rPr lang="nl-BE" smtClean="0"/>
              <a:t>12/05/2020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3668613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FFE391A-437D-4C4C-9619-A55F817AFCD7}" type="datetime1">
              <a:rPr lang="nl-BE" smtClean="0"/>
              <a:t>12/05/2020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1352406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18E464F-433D-46DF-8146-2845CC1A7866}" type="datetime1">
              <a:rPr lang="nl-BE" smtClean="0"/>
              <a:t>12/05/2020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2039189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109F4006-07B0-4EE5-9100-288D647CB94B}" type="datetime1">
              <a:rPr lang="nl-BE" smtClean="0"/>
              <a:t>12/05/2020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173192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CD3A0B7-777C-4243-8586-6107C7677531}" type="datetime1">
              <a:rPr lang="nl-BE" smtClean="0"/>
              <a:t>12/05/2020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3687490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EAE0A96-9BB8-4DD4-A35D-17D5864565DD}" type="datetime1">
              <a:rPr lang="nl-BE" smtClean="0"/>
              <a:t>12/05/2020</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3721823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122502F-943B-44DE-95EF-9E4190E52517}" type="datetime1">
              <a:rPr lang="nl-BE" smtClean="0"/>
              <a:t>12/05/2020</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315354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190C6-74EF-4871-AF4E-CB1D265EAA70}" type="datetime1">
              <a:rPr lang="nl-BE" smtClean="0"/>
              <a:t>12/05/2020</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730731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608AF7A2-CB4A-48A3-9B8C-1BF89AE99838}" type="datetime1">
              <a:rPr lang="nl-BE" smtClean="0"/>
              <a:t>12/05/2020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1623431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3D8128C-BDE6-4065-861E-6CCF6D8ED9BE}" type="datetime1">
              <a:rPr lang="nl-BE" smtClean="0"/>
              <a:t>12/05/2020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7EF75825-6A8A-44B1-AE81-0E656C9D3648}" type="slidenum">
              <a:rPr lang="nl-BE" smtClean="0"/>
              <a:t>‹nr.›</a:t>
            </a:fld>
            <a:endParaRPr lang="nl-BE"/>
          </a:p>
        </p:txBody>
      </p:sp>
    </p:spTree>
    <p:extLst>
      <p:ext uri="{BB962C8B-B14F-4D97-AF65-F5344CB8AC3E}">
        <p14:creationId xmlns:p14="http://schemas.microsoft.com/office/powerpoint/2010/main" val="3983362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6DE7D3-61A7-402A-870B-84E56D4DF7D8}" type="datetime1">
              <a:rPr lang="nl-BE" smtClean="0"/>
              <a:t>12/05/2020</a:t>
            </a:fld>
            <a:endParaRPr lang="nl-B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F75825-6A8A-44B1-AE81-0E656C9D3648}" type="slidenum">
              <a:rPr lang="nl-BE" smtClean="0"/>
              <a:t>‹nr.›</a:t>
            </a:fld>
            <a:endParaRPr lang="nl-BE"/>
          </a:p>
        </p:txBody>
      </p:sp>
    </p:spTree>
    <p:extLst>
      <p:ext uri="{BB962C8B-B14F-4D97-AF65-F5344CB8AC3E}">
        <p14:creationId xmlns:p14="http://schemas.microsoft.com/office/powerpoint/2010/main" val="24195690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20.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jpeg"/><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image" Target="../media/image23.jpg"/><Relationship Id="rId3" Type="http://schemas.microsoft.com/office/2007/relationships/hdphoto" Target="../media/hdphoto1.wdp"/><Relationship Id="rId7" Type="http://schemas.openxmlformats.org/officeDocument/2006/relationships/image" Target="../media/image22.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1.jpeg"/><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25.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1.jpeg"/><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6.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1.jpeg"/><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image" Target="../media/image4.jpg"/><Relationship Id="rId3" Type="http://schemas.microsoft.com/office/2007/relationships/hdphoto" Target="../media/hdphoto1.wdp"/><Relationship Id="rId7" Type="http://schemas.openxmlformats.org/officeDocument/2006/relationships/image" Target="../media/image27.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1.jpeg"/><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28.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1.jpeg"/><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jp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29.jpg"/><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jpeg"/><Relationship Id="rId7" Type="http://schemas.openxmlformats.org/officeDocument/2006/relationships/image" Target="../media/image31.jp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30.jp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jpeg"/><Relationship Id="rId7" Type="http://schemas.openxmlformats.org/officeDocument/2006/relationships/image" Target="../media/image32.jp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16.jp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3.jp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31.jpg"/><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7.xml"/><Relationship Id="rId18" Type="http://schemas.openxmlformats.org/officeDocument/2006/relationships/slide" Target="slide14.xml"/><Relationship Id="rId3" Type="http://schemas.openxmlformats.org/officeDocument/2006/relationships/image" Target="../media/image3.png"/><Relationship Id="rId21" Type="http://schemas.openxmlformats.org/officeDocument/2006/relationships/slide" Target="slide17.xml"/><Relationship Id="rId7" Type="http://schemas.openxmlformats.org/officeDocument/2006/relationships/image" Target="../media/image6.jpg"/><Relationship Id="rId12" Type="http://schemas.openxmlformats.org/officeDocument/2006/relationships/slide" Target="slide6.xml"/><Relationship Id="rId17" Type="http://schemas.openxmlformats.org/officeDocument/2006/relationships/slide" Target="slide13.xml"/><Relationship Id="rId25" Type="http://schemas.openxmlformats.org/officeDocument/2006/relationships/slide" Target="slide2.xml"/><Relationship Id="rId2" Type="http://schemas.openxmlformats.org/officeDocument/2006/relationships/image" Target="../media/image1.jpeg"/><Relationship Id="rId16" Type="http://schemas.openxmlformats.org/officeDocument/2006/relationships/slide" Target="slide12.xml"/><Relationship Id="rId20"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image" Target="../media/image5.jpg"/><Relationship Id="rId11" Type="http://schemas.openxmlformats.org/officeDocument/2006/relationships/slide" Target="slide5.xml"/><Relationship Id="rId24" Type="http://schemas.openxmlformats.org/officeDocument/2006/relationships/slide" Target="slide21.xml"/><Relationship Id="rId5" Type="http://schemas.openxmlformats.org/officeDocument/2006/relationships/image" Target="../media/image4.jpg"/><Relationship Id="rId15" Type="http://schemas.openxmlformats.org/officeDocument/2006/relationships/slide" Target="slide11.xml"/><Relationship Id="rId23" Type="http://schemas.openxmlformats.org/officeDocument/2006/relationships/slide" Target="slide20.xml"/><Relationship Id="rId10" Type="http://schemas.openxmlformats.org/officeDocument/2006/relationships/slide" Target="slide4.xml"/><Relationship Id="rId19" Type="http://schemas.openxmlformats.org/officeDocument/2006/relationships/slide" Target="slide15.xml"/><Relationship Id="rId4" Type="http://schemas.microsoft.com/office/2007/relationships/hdphoto" Target="../media/hdphoto1.wdp"/><Relationship Id="rId9" Type="http://schemas.openxmlformats.org/officeDocument/2006/relationships/slide" Target="slide3.xml"/><Relationship Id="rId14" Type="http://schemas.openxmlformats.org/officeDocument/2006/relationships/slide" Target="slide8.xml"/><Relationship Id="rId22" Type="http://schemas.openxmlformats.org/officeDocument/2006/relationships/slide" Target="slide18.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25.jpg"/><Relationship Id="rId5" Type="http://schemas.microsoft.com/office/2007/relationships/hdphoto" Target="../media/hdphoto1.wdp"/><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2.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36.jpg"/><Relationship Id="rId13" Type="http://schemas.openxmlformats.org/officeDocument/2006/relationships/image" Target="../media/image41.png"/><Relationship Id="rId3" Type="http://schemas.openxmlformats.org/officeDocument/2006/relationships/image" Target="../media/image1.jpe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slide" Target="slide2.xml"/><Relationship Id="rId16"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image" Target="../media/image34.jpg"/><Relationship Id="rId11" Type="http://schemas.openxmlformats.org/officeDocument/2006/relationships/image" Target="../media/image39.png"/><Relationship Id="rId5" Type="http://schemas.microsoft.com/office/2007/relationships/hdphoto" Target="../media/hdphoto1.wdp"/><Relationship Id="rId15" Type="http://schemas.openxmlformats.org/officeDocument/2006/relationships/image" Target="../media/image43.png"/><Relationship Id="rId10" Type="http://schemas.openxmlformats.org/officeDocument/2006/relationships/image" Target="../media/image38.png"/><Relationship Id="rId4" Type="http://schemas.openxmlformats.org/officeDocument/2006/relationships/image" Target="../media/image3.png"/><Relationship Id="rId9" Type="http://schemas.openxmlformats.org/officeDocument/2006/relationships/image" Target="../media/image37.png"/><Relationship Id="rId14" Type="http://schemas.openxmlformats.org/officeDocument/2006/relationships/image" Target="../media/image42.jpg"/></Relationships>
</file>

<file path=ppt/slides/_rels/slide23.xml.rels><?xml version="1.0" encoding="UTF-8" standalone="yes"?>
<Relationships xmlns="http://schemas.openxmlformats.org/package/2006/relationships"><Relationship Id="rId13" Type="http://schemas.openxmlformats.org/officeDocument/2006/relationships/image" Target="../media/image24.jpg"/><Relationship Id="rId18" Type="http://schemas.openxmlformats.org/officeDocument/2006/relationships/image" Target="../media/image12.jpg"/><Relationship Id="rId26" Type="http://schemas.openxmlformats.org/officeDocument/2006/relationships/image" Target="../media/image10.jpg"/><Relationship Id="rId21" Type="http://schemas.openxmlformats.org/officeDocument/2006/relationships/image" Target="../media/image25.jpg"/><Relationship Id="rId34" Type="http://schemas.openxmlformats.org/officeDocument/2006/relationships/image" Target="../media/image17.jpg"/><Relationship Id="rId7" Type="http://schemas.openxmlformats.org/officeDocument/2006/relationships/image" Target="../media/image45.jpg"/><Relationship Id="rId12" Type="http://schemas.openxmlformats.org/officeDocument/2006/relationships/image" Target="../media/image6.jpg"/><Relationship Id="rId17" Type="http://schemas.openxmlformats.org/officeDocument/2006/relationships/image" Target="../media/image28.jpg"/><Relationship Id="rId25" Type="http://schemas.openxmlformats.org/officeDocument/2006/relationships/image" Target="../media/image15.jpg"/><Relationship Id="rId33" Type="http://schemas.openxmlformats.org/officeDocument/2006/relationships/image" Target="../media/image11.jpg"/><Relationship Id="rId2" Type="http://schemas.openxmlformats.org/officeDocument/2006/relationships/slide" Target="slide2.xml"/><Relationship Id="rId16" Type="http://schemas.openxmlformats.org/officeDocument/2006/relationships/image" Target="../media/image5.jpg"/><Relationship Id="rId20" Type="http://schemas.openxmlformats.org/officeDocument/2006/relationships/image" Target="../media/image13.jpg"/><Relationship Id="rId29" Type="http://schemas.openxmlformats.org/officeDocument/2006/relationships/image" Target="../media/image16.jpg"/><Relationship Id="rId1" Type="http://schemas.openxmlformats.org/officeDocument/2006/relationships/slideLayout" Target="../slideLayouts/slideLayout7.xml"/><Relationship Id="rId6" Type="http://schemas.openxmlformats.org/officeDocument/2006/relationships/image" Target="../media/image26.jpg"/><Relationship Id="rId11" Type="http://schemas.openxmlformats.org/officeDocument/2006/relationships/image" Target="../media/image47.jpg"/><Relationship Id="rId24" Type="http://schemas.openxmlformats.org/officeDocument/2006/relationships/image" Target="../media/image21.jpg"/><Relationship Id="rId32" Type="http://schemas.openxmlformats.org/officeDocument/2006/relationships/image" Target="../media/image32.jpg"/><Relationship Id="rId37" Type="http://schemas.openxmlformats.org/officeDocument/2006/relationships/image" Target="../media/image23.jpg"/><Relationship Id="rId5" Type="http://schemas.microsoft.com/office/2007/relationships/hdphoto" Target="../media/hdphoto1.wdp"/><Relationship Id="rId15" Type="http://schemas.openxmlformats.org/officeDocument/2006/relationships/image" Target="../media/image31.jpg"/><Relationship Id="rId23" Type="http://schemas.openxmlformats.org/officeDocument/2006/relationships/image" Target="../media/image19.jpg"/><Relationship Id="rId28" Type="http://schemas.openxmlformats.org/officeDocument/2006/relationships/image" Target="../media/image4.jpg"/><Relationship Id="rId36" Type="http://schemas.openxmlformats.org/officeDocument/2006/relationships/image" Target="../media/image22.jpg"/><Relationship Id="rId10" Type="http://schemas.openxmlformats.org/officeDocument/2006/relationships/image" Target="../media/image27.jpg"/><Relationship Id="rId19" Type="http://schemas.openxmlformats.org/officeDocument/2006/relationships/image" Target="../media/image9.jpg"/><Relationship Id="rId31" Type="http://schemas.openxmlformats.org/officeDocument/2006/relationships/image" Target="../media/image20.jpg"/><Relationship Id="rId4" Type="http://schemas.openxmlformats.org/officeDocument/2006/relationships/image" Target="../media/image3.png"/><Relationship Id="rId9" Type="http://schemas.openxmlformats.org/officeDocument/2006/relationships/image" Target="../media/image29.jpg"/><Relationship Id="rId14" Type="http://schemas.openxmlformats.org/officeDocument/2006/relationships/image" Target="../media/image30.jpg"/><Relationship Id="rId22" Type="http://schemas.openxmlformats.org/officeDocument/2006/relationships/image" Target="../media/image48.jpg"/><Relationship Id="rId27" Type="http://schemas.openxmlformats.org/officeDocument/2006/relationships/image" Target="../media/image33.jpg"/><Relationship Id="rId30" Type="http://schemas.openxmlformats.org/officeDocument/2006/relationships/image" Target="../media/image8.jpg"/><Relationship Id="rId35" Type="http://schemas.openxmlformats.org/officeDocument/2006/relationships/image" Target="../media/image18.jpg"/><Relationship Id="rId8" Type="http://schemas.openxmlformats.org/officeDocument/2006/relationships/image" Target="../media/image46.jpg"/><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slide" Target="slide2.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image" Target="../media/image11.jpg"/><Relationship Id="rId3" Type="http://schemas.microsoft.com/office/2007/relationships/hdphoto" Target="../media/hdphoto1.wdp"/><Relationship Id="rId7" Type="http://schemas.openxmlformats.org/officeDocument/2006/relationships/image" Target="../media/image10.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1.jpeg"/><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image" Target="../media/image13.jpg"/><Relationship Id="rId3" Type="http://schemas.microsoft.com/office/2007/relationships/hdphoto" Target="../media/hdphoto1.wdp"/><Relationship Id="rId7" Type="http://schemas.openxmlformats.org/officeDocument/2006/relationships/image" Target="../media/image11.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jpe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1.jpe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6.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jpeg"/><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8.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jpe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3EAEEB-67DE-4D6E-B50B-B88F23F364C8}"/>
              </a:ext>
            </a:extLst>
          </p:cNvPr>
          <p:cNvSpPr>
            <a:spLocks noGrp="1"/>
          </p:cNvSpPr>
          <p:nvPr>
            <p:ph type="ctrTitle"/>
          </p:nvPr>
        </p:nvSpPr>
        <p:spPr/>
        <p:txBody>
          <a:bodyPr/>
          <a:lstStyle/>
          <a:p>
            <a:endParaRPr lang="nl-BE"/>
          </a:p>
        </p:txBody>
      </p:sp>
      <p:sp>
        <p:nvSpPr>
          <p:cNvPr id="3" name="Ondertitel 2">
            <a:extLst>
              <a:ext uri="{FF2B5EF4-FFF2-40B4-BE49-F238E27FC236}">
                <a16:creationId xmlns:a16="http://schemas.microsoft.com/office/drawing/2014/main" id="{F9C996DF-C7B8-4AAC-85F9-DC84F8C64479}"/>
              </a:ext>
            </a:extLst>
          </p:cNvPr>
          <p:cNvSpPr>
            <a:spLocks noGrp="1"/>
          </p:cNvSpPr>
          <p:nvPr>
            <p:ph type="subTitle" idx="1"/>
          </p:nvPr>
        </p:nvSpPr>
        <p:spPr/>
        <p:txBody>
          <a:bodyPr/>
          <a:lstStyle/>
          <a:p>
            <a:endParaRPr lang="nl-BE"/>
          </a:p>
        </p:txBody>
      </p:sp>
      <p:pic>
        <p:nvPicPr>
          <p:cNvPr id="10" name="Afbeelding 9">
            <a:extLst>
              <a:ext uri="{FF2B5EF4-FFF2-40B4-BE49-F238E27FC236}">
                <a16:creationId xmlns:a16="http://schemas.microsoft.com/office/drawing/2014/main" id="{574FD363-5BA0-4601-8A9E-2CE299AF48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9863" y="6004347"/>
            <a:ext cx="3259500" cy="728295"/>
          </a:xfrm>
          <a:prstGeom prst="rect">
            <a:avLst/>
          </a:prstGeom>
        </p:spPr>
      </p:pic>
      <p:pic>
        <p:nvPicPr>
          <p:cNvPr id="9" name="Afbeelding 8" descr="Afbeelding met buiten, teken, vliegen, blauw&#10;&#10;Automatisch gegenereerde beschrijving">
            <a:extLst>
              <a:ext uri="{FF2B5EF4-FFF2-40B4-BE49-F238E27FC236}">
                <a16:creationId xmlns:a16="http://schemas.microsoft.com/office/drawing/2014/main" id="{656E3F93-5A37-4EC6-B4AB-BB9FA5504D05}"/>
              </a:ext>
            </a:extLst>
          </p:cNvPr>
          <p:cNvPicPr>
            <a:picLocks noChangeAspect="1"/>
          </p:cNvPicPr>
          <p:nvPr/>
        </p:nvPicPr>
        <p:blipFill rotWithShape="1">
          <a:blip r:embed="rId3">
            <a:extLst>
              <a:ext uri="{28A0092B-C50C-407E-A947-70E740481C1C}">
                <a14:useLocalDpi xmlns:a14="http://schemas.microsoft.com/office/drawing/2010/main" val="0"/>
              </a:ext>
            </a:extLst>
          </a:blip>
          <a:srcRect t="14101"/>
          <a:stretch/>
        </p:blipFill>
        <p:spPr>
          <a:xfrm>
            <a:off x="0" y="-1"/>
            <a:ext cx="12192000" cy="5890935"/>
          </a:xfrm>
          <a:prstGeom prst="rect">
            <a:avLst/>
          </a:prstGeom>
        </p:spPr>
      </p:pic>
      <p:pic>
        <p:nvPicPr>
          <p:cNvPr id="6" name="Afbeelding 5" descr="Afbeelding met tekening&#10;&#10;Automatisch gegenereerde beschrijving">
            <a:extLst>
              <a:ext uri="{FF2B5EF4-FFF2-40B4-BE49-F238E27FC236}">
                <a16:creationId xmlns:a16="http://schemas.microsoft.com/office/drawing/2014/main" id="{BD4F3343-AC2A-4368-8643-B6DA18F4632D}"/>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783234" y="361692"/>
            <a:ext cx="1473731" cy="1325006"/>
          </a:xfrm>
          <a:prstGeom prst="rect">
            <a:avLst/>
          </a:prstGeom>
        </p:spPr>
      </p:pic>
      <p:sp>
        <p:nvSpPr>
          <p:cNvPr id="15" name="Tekstvak 14">
            <a:extLst>
              <a:ext uri="{FF2B5EF4-FFF2-40B4-BE49-F238E27FC236}">
                <a16:creationId xmlns:a16="http://schemas.microsoft.com/office/drawing/2014/main" id="{FFE8B9F2-EA26-45CE-AE07-B8F6DDD65BBC}"/>
              </a:ext>
            </a:extLst>
          </p:cNvPr>
          <p:cNvSpPr txBox="1"/>
          <p:nvPr/>
        </p:nvSpPr>
        <p:spPr>
          <a:xfrm>
            <a:off x="783234" y="2033359"/>
            <a:ext cx="6350991" cy="1200329"/>
          </a:xfrm>
          <a:prstGeom prst="rect">
            <a:avLst/>
          </a:prstGeom>
          <a:noFill/>
        </p:spPr>
        <p:txBody>
          <a:bodyPr wrap="square" rtlCol="0">
            <a:spAutoFit/>
          </a:bodyPr>
          <a:lstStyle/>
          <a:p>
            <a:r>
              <a:rPr lang="nl-NL" sz="3600" b="1" dirty="0">
                <a:solidFill>
                  <a:schemeClr val="bg1"/>
                </a:solidFill>
              </a:rPr>
              <a:t>Basis voor de heropstart zweefvliegactiviteiten</a:t>
            </a:r>
            <a:endParaRPr lang="nl-BE" sz="3600" dirty="0">
              <a:solidFill>
                <a:schemeClr val="bg1"/>
              </a:solidFill>
            </a:endParaRPr>
          </a:p>
        </p:txBody>
      </p:sp>
      <p:sp>
        <p:nvSpPr>
          <p:cNvPr id="16" name="Tekstvak 15">
            <a:extLst>
              <a:ext uri="{FF2B5EF4-FFF2-40B4-BE49-F238E27FC236}">
                <a16:creationId xmlns:a16="http://schemas.microsoft.com/office/drawing/2014/main" id="{7F52575C-57F2-4E12-A07D-F58ADF6C7BB8}"/>
              </a:ext>
            </a:extLst>
          </p:cNvPr>
          <p:cNvSpPr txBox="1"/>
          <p:nvPr/>
        </p:nvSpPr>
        <p:spPr>
          <a:xfrm>
            <a:off x="845025" y="3329990"/>
            <a:ext cx="7975126" cy="369332"/>
          </a:xfrm>
          <a:prstGeom prst="rect">
            <a:avLst/>
          </a:prstGeom>
          <a:noFill/>
        </p:spPr>
        <p:txBody>
          <a:bodyPr wrap="square" rtlCol="0">
            <a:spAutoFit/>
          </a:bodyPr>
          <a:lstStyle/>
          <a:p>
            <a:r>
              <a:rPr lang="nl-NL" b="1" dirty="0">
                <a:solidFill>
                  <a:schemeClr val="bg1"/>
                </a:solidFill>
              </a:rPr>
              <a:t>En de voorgestelde maatregelen om de verspreiding van Covid-19 te beletten</a:t>
            </a:r>
            <a:endParaRPr lang="nl-BE" sz="2800" dirty="0">
              <a:solidFill>
                <a:schemeClr val="bg1"/>
              </a:solidFill>
            </a:endParaRPr>
          </a:p>
        </p:txBody>
      </p:sp>
      <p:cxnSp>
        <p:nvCxnSpPr>
          <p:cNvPr id="18" name="Rechte verbindingslijn 17">
            <a:extLst>
              <a:ext uri="{FF2B5EF4-FFF2-40B4-BE49-F238E27FC236}">
                <a16:creationId xmlns:a16="http://schemas.microsoft.com/office/drawing/2014/main" id="{EE7992B8-433E-4C58-B437-C71EF1E9FB57}"/>
              </a:ext>
            </a:extLst>
          </p:cNvPr>
          <p:cNvCxnSpPr>
            <a:cxnSpLocks/>
          </p:cNvCxnSpPr>
          <p:nvPr/>
        </p:nvCxnSpPr>
        <p:spPr>
          <a:xfrm>
            <a:off x="83890" y="6195594"/>
            <a:ext cx="7592037" cy="0"/>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0" name="Tijdelijke aanduiding voor dianummer 19">
            <a:extLst>
              <a:ext uri="{FF2B5EF4-FFF2-40B4-BE49-F238E27FC236}">
                <a16:creationId xmlns:a16="http://schemas.microsoft.com/office/drawing/2014/main" id="{876F6453-B49E-4620-BFBE-FC4E247AAE5C}"/>
              </a:ext>
            </a:extLst>
          </p:cNvPr>
          <p:cNvSpPr>
            <a:spLocks noGrp="1"/>
          </p:cNvSpPr>
          <p:nvPr>
            <p:ph type="sldNum" sz="quarter" idx="12"/>
          </p:nvPr>
        </p:nvSpPr>
        <p:spPr>
          <a:xfrm>
            <a:off x="232637" y="6372978"/>
            <a:ext cx="329425" cy="365125"/>
          </a:xfrm>
        </p:spPr>
        <p:txBody>
          <a:bodyPr/>
          <a:lstStyle/>
          <a:p>
            <a:fld id="{7EF75825-6A8A-44B1-AE81-0E656C9D3648}" type="slidenum">
              <a:rPr lang="nl-BE" sz="2000" smtClean="0"/>
              <a:t>1</a:t>
            </a:fld>
            <a:endParaRPr lang="nl-BE" sz="2000" dirty="0"/>
          </a:p>
        </p:txBody>
      </p:sp>
    </p:spTree>
    <p:extLst>
      <p:ext uri="{BB962C8B-B14F-4D97-AF65-F5344CB8AC3E}">
        <p14:creationId xmlns:p14="http://schemas.microsoft.com/office/powerpoint/2010/main" val="1676353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65367251-891C-4C28-9E7C-39AE321D9620}"/>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10</a:t>
            </a:fld>
            <a:endParaRPr lang="nl-BE" sz="2000" dirty="0"/>
          </a:p>
        </p:txBody>
      </p:sp>
      <p:sp>
        <p:nvSpPr>
          <p:cNvPr id="11" name="Stroomdiagram: Document 11">
            <a:extLst>
              <a:ext uri="{FF2B5EF4-FFF2-40B4-BE49-F238E27FC236}">
                <a16:creationId xmlns:a16="http://schemas.microsoft.com/office/drawing/2014/main" id="{C67DA93B-AED3-40C3-BEEC-C0CC17A25D7D}"/>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6716BAE4-CE97-4466-B32D-3736977886D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21345679-E141-4D65-8B86-514811C669A8}"/>
              </a:ext>
            </a:extLst>
          </p:cNvPr>
          <p:cNvSpPr txBox="1">
            <a:spLocks/>
          </p:cNvSpPr>
          <p:nvPr/>
        </p:nvSpPr>
        <p:spPr>
          <a:xfrm>
            <a:off x="722358" y="1751629"/>
            <a:ext cx="9218364" cy="40594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Breng signalisatie voor éénrichtingsverkeer aan op plaatsen waar personen geen afstand van 1,5m kunnen bewaren, en sluit zones af waar de onderlinge afstand niet gegarandeerd kan worden.</a:t>
            </a:r>
            <a:br>
              <a:rPr lang="nl-NL" sz="2000" dirty="0"/>
            </a:br>
            <a:endParaRPr lang="nl-NL" sz="2000" dirty="0"/>
          </a:p>
          <a:p>
            <a:pPr marL="0" indent="0">
              <a:buNone/>
            </a:pPr>
            <a:r>
              <a:rPr lang="nl-NL" sz="2000" dirty="0"/>
              <a:t>✓ Vermijd cash betalingen. Contactloze betalingen hebben de voorkeur.</a:t>
            </a:r>
            <a:br>
              <a:rPr lang="nl-NL" sz="2000" dirty="0"/>
            </a:br>
            <a:endParaRPr lang="nl-NL" sz="2000" dirty="0"/>
          </a:p>
          <a:p>
            <a:pPr marL="0" indent="0">
              <a:buNone/>
            </a:pPr>
            <a:r>
              <a:rPr lang="nl-NL" sz="2000" dirty="0"/>
              <a:t>✓ Administratieve afhandelingen en het in ontvangst nemen van materiaal gebeuren bij voorkeur in open lucht.</a:t>
            </a:r>
            <a:br>
              <a:rPr lang="nl-NL" sz="2000" dirty="0"/>
            </a:br>
            <a:endParaRPr lang="nl-NL" sz="2000" dirty="0"/>
          </a:p>
          <a:p>
            <a:pPr marL="0" indent="0">
              <a:buNone/>
            </a:pPr>
            <a:r>
              <a:rPr lang="nl-NL" sz="2000" dirty="0"/>
              <a:t>✓ Een buitenlanding, zowel op een ander luchtvaartterrein als daarbuiten, moet absoluut vermeden worden. Tenzij het zweefvliegtuig uitgerust is met een hulpmotor, moeten alle vluchten daarom strikt binnen het bereik van het vliegveld van vertrek gebeuren.</a:t>
            </a:r>
            <a:endParaRPr lang="nl-BE" sz="2000" dirty="0"/>
          </a:p>
        </p:txBody>
      </p:sp>
      <p:sp>
        <p:nvSpPr>
          <p:cNvPr id="16" name="Tekstvak 15">
            <a:extLst>
              <a:ext uri="{FF2B5EF4-FFF2-40B4-BE49-F238E27FC236}">
                <a16:creationId xmlns:a16="http://schemas.microsoft.com/office/drawing/2014/main" id="{45BB09C0-A671-4D05-BDF7-2B232E7EA492}"/>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20" name="Afbeelding 19">
            <a:extLst>
              <a:ext uri="{FF2B5EF4-FFF2-40B4-BE49-F238E27FC236}">
                <a16:creationId xmlns:a16="http://schemas.microsoft.com/office/drawing/2014/main" id="{5B79AB33-A970-4893-8DC6-B0717B565E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1" name="Rechte verbindingslijn 20">
            <a:extLst>
              <a:ext uri="{FF2B5EF4-FFF2-40B4-BE49-F238E27FC236}">
                <a16:creationId xmlns:a16="http://schemas.microsoft.com/office/drawing/2014/main" id="{1536600B-FCB6-4C38-A5B3-6408DDF9EA42}"/>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2" name="Titel 1">
            <a:extLst>
              <a:ext uri="{FF2B5EF4-FFF2-40B4-BE49-F238E27FC236}">
                <a16:creationId xmlns:a16="http://schemas.microsoft.com/office/drawing/2014/main" id="{CFB79426-4D62-4890-A3A7-B35931EB410E}"/>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4" name="Titel 1">
            <a:extLst>
              <a:ext uri="{FF2B5EF4-FFF2-40B4-BE49-F238E27FC236}">
                <a16:creationId xmlns:a16="http://schemas.microsoft.com/office/drawing/2014/main" id="{696614AD-25EA-4CDB-B843-2D1261797B12}"/>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Maatregelen te nemen door de club</a:t>
            </a:r>
            <a:endParaRPr lang="nl-BE" sz="2800" b="1" dirty="0">
              <a:solidFill>
                <a:schemeClr val="bg1"/>
              </a:solidFill>
            </a:endParaRPr>
          </a:p>
        </p:txBody>
      </p:sp>
      <p:pic>
        <p:nvPicPr>
          <p:cNvPr id="3" name="Afbeelding 2" descr="Afbeelding met tekening&#10;&#10;Automatisch gegenereerde beschrijving">
            <a:extLst>
              <a:ext uri="{FF2B5EF4-FFF2-40B4-BE49-F238E27FC236}">
                <a16:creationId xmlns:a16="http://schemas.microsoft.com/office/drawing/2014/main" id="{C9CC9174-8327-4CC0-85AE-1B8599086F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8610" y="1648821"/>
            <a:ext cx="1780179" cy="1780179"/>
          </a:xfrm>
          <a:prstGeom prst="rect">
            <a:avLst/>
          </a:prstGeom>
        </p:spPr>
      </p:pic>
      <p:pic>
        <p:nvPicPr>
          <p:cNvPr id="25" name="Afbeelding 24" descr="Afbeelding met tekening, klok&#10;&#10;Automatisch gegenereerde beschrijving">
            <a:extLst>
              <a:ext uri="{FF2B5EF4-FFF2-40B4-BE49-F238E27FC236}">
                <a16:creationId xmlns:a16="http://schemas.microsoft.com/office/drawing/2014/main" id="{5F002946-33C3-4D56-9832-F1BA3C9E20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38611" y="3787168"/>
            <a:ext cx="1778330" cy="1780179"/>
          </a:xfrm>
          <a:prstGeom prst="rect">
            <a:avLst/>
          </a:prstGeom>
        </p:spPr>
      </p:pic>
    </p:spTree>
    <p:extLst>
      <p:ext uri="{BB962C8B-B14F-4D97-AF65-F5344CB8AC3E}">
        <p14:creationId xmlns:p14="http://schemas.microsoft.com/office/powerpoint/2010/main" val="55809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254F9A20-6A89-4108-B251-1C78D1B8D37F}"/>
              </a:ext>
            </a:extLst>
          </p:cNvPr>
          <p:cNvSpPr txBox="1">
            <a:spLocks/>
          </p:cNvSpPr>
          <p:nvPr/>
        </p:nvSpPr>
        <p:spPr>
          <a:xfrm>
            <a:off x="232637" y="6372978"/>
            <a:ext cx="60556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11</a:t>
            </a:fld>
            <a:endParaRPr lang="nl-BE" sz="2000" dirty="0"/>
          </a:p>
        </p:txBody>
      </p:sp>
      <p:sp>
        <p:nvSpPr>
          <p:cNvPr id="11" name="Stroomdiagram: Document 11">
            <a:extLst>
              <a:ext uri="{FF2B5EF4-FFF2-40B4-BE49-F238E27FC236}">
                <a16:creationId xmlns:a16="http://schemas.microsoft.com/office/drawing/2014/main" id="{D62BA801-12EB-49A1-977A-F4CD5464811C}"/>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A67327C2-39C7-4E9D-9EE2-C477D67B7EA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E332C018-AE46-4DED-9C31-A0D2766F7E1B}"/>
              </a:ext>
            </a:extLst>
          </p:cNvPr>
          <p:cNvSpPr txBox="1">
            <a:spLocks/>
          </p:cNvSpPr>
          <p:nvPr/>
        </p:nvSpPr>
        <p:spPr>
          <a:xfrm>
            <a:off x="838201" y="1679406"/>
            <a:ext cx="9102522" cy="418941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nl-NL" sz="1800" dirty="0"/>
              <a:t>✓ Elke piloot moet zijn </a:t>
            </a:r>
            <a:r>
              <a:rPr lang="nl-NL" sz="1800" b="1" dirty="0"/>
              <a:t>aanwezigheid op het vliegveld op voorhand reserveren</a:t>
            </a:r>
            <a:r>
              <a:rPr lang="nl-NL" sz="1800" dirty="0"/>
              <a:t>. Vrijblijvende bezoeken van clubleden zijn niet toegestaan.</a:t>
            </a:r>
          </a:p>
          <a:p>
            <a:pPr marL="0" lvl="0" indent="0">
              <a:buNone/>
            </a:pPr>
            <a:r>
              <a:rPr lang="nl-NL" sz="1800" dirty="0"/>
              <a:t>✓ Alle </a:t>
            </a:r>
            <a:r>
              <a:rPr lang="nl-NL" sz="1800" b="1" dirty="0"/>
              <a:t>administratieve en theoretische voorbereiding </a:t>
            </a:r>
            <a:r>
              <a:rPr lang="nl-NL" sz="1800" dirty="0"/>
              <a:t>moet thuis gebeuren.</a:t>
            </a:r>
          </a:p>
          <a:p>
            <a:pPr marL="0" lvl="0" indent="0">
              <a:buNone/>
            </a:pPr>
            <a:r>
              <a:rPr lang="nl-NL" sz="1800" dirty="0"/>
              <a:t>✓ Elke piloot moet zijn persoonlijke beschermings- en ontsmettingsmateriaal voorzien: </a:t>
            </a:r>
            <a:r>
              <a:rPr lang="nl-NL" sz="1800" b="1" dirty="0"/>
              <a:t>handschoenen, mondmasker, papieren zakdoeken, ontsmettende </a:t>
            </a:r>
            <a:r>
              <a:rPr lang="nl-NL" sz="1800" b="1" dirty="0" err="1"/>
              <a:t>handgel</a:t>
            </a:r>
            <a:r>
              <a:rPr lang="nl-NL" sz="1800" dirty="0"/>
              <a:t>. Stoffen zakdoeken mogen niet gebruikt worden.</a:t>
            </a:r>
          </a:p>
          <a:p>
            <a:pPr marL="0" lvl="0" indent="0">
              <a:buNone/>
            </a:pPr>
            <a:r>
              <a:rPr lang="nl-NL" sz="1800" dirty="0"/>
              <a:t>✓ Elke piloot zorgt voor een </a:t>
            </a:r>
            <a:r>
              <a:rPr lang="nl-NL" sz="1800" b="1" dirty="0"/>
              <a:t>zakje</a:t>
            </a:r>
            <a:r>
              <a:rPr lang="nl-NL" sz="1800" dirty="0"/>
              <a:t> waarin hij tijdens zijn vlucht zijn </a:t>
            </a:r>
            <a:r>
              <a:rPr lang="nl-NL" sz="1800" b="1" dirty="0"/>
              <a:t>eigen afval </a:t>
            </a:r>
            <a:r>
              <a:rPr lang="nl-NL" sz="1800" dirty="0"/>
              <a:t>kan verzamelen.</a:t>
            </a:r>
          </a:p>
          <a:p>
            <a:pPr marL="0" lvl="0" indent="0">
              <a:buNone/>
            </a:pPr>
            <a:r>
              <a:rPr lang="nl-NL" sz="1800" dirty="0"/>
              <a:t>✓ Het is verplicht een </a:t>
            </a:r>
            <a:r>
              <a:rPr lang="nl-NL" sz="1800" b="1" dirty="0"/>
              <a:t>mondmasker en handschoenen </a:t>
            </a:r>
            <a:r>
              <a:rPr lang="nl-NL" sz="1800" dirty="0"/>
              <a:t>te dragen wanneer het toestel aangeraakt wordt en zodra men plaats neemt in de cockpit.</a:t>
            </a:r>
          </a:p>
          <a:p>
            <a:pPr marL="0" lvl="0" indent="0">
              <a:buNone/>
            </a:pPr>
            <a:r>
              <a:rPr lang="nl-NL" sz="1800" dirty="0"/>
              <a:t>✓ Elke piloot moet zelf zorgen voor </a:t>
            </a:r>
            <a:r>
              <a:rPr lang="nl-NL" sz="1800" b="1" dirty="0"/>
              <a:t>voedsel en drank</a:t>
            </a:r>
            <a:r>
              <a:rPr lang="nl-NL" sz="1800" dirty="0"/>
              <a:t>. Het is niet toegelaten iets te gaan halen in het clubhuis of de bar.</a:t>
            </a:r>
          </a:p>
          <a:p>
            <a:pPr marL="0" lvl="0" indent="0">
              <a:buNone/>
            </a:pPr>
            <a:r>
              <a:rPr lang="nl-NL" sz="1800" dirty="0"/>
              <a:t>✓ Gebruik enkel uw eigen </a:t>
            </a:r>
            <a:r>
              <a:rPr lang="nl-NL" sz="1800" b="1" dirty="0"/>
              <a:t>pen, hoedje, zonnebril en andere hulpmiddelen</a:t>
            </a:r>
            <a:r>
              <a:rPr lang="nl-NL" sz="1800" dirty="0"/>
              <a:t>. Deel nooit materiaal met anderen.</a:t>
            </a:r>
          </a:p>
          <a:p>
            <a:pPr marL="0" lvl="0" indent="0">
              <a:buNone/>
            </a:pPr>
            <a:r>
              <a:rPr lang="nl-NL" sz="1800" dirty="0"/>
              <a:t>✓ Let erop dat je, vooral gedurende de vlucht, niet met je handen aan je gezicht komt.</a:t>
            </a:r>
            <a:endParaRPr lang="nl-BE" sz="1800" dirty="0"/>
          </a:p>
        </p:txBody>
      </p:sp>
      <p:sp>
        <p:nvSpPr>
          <p:cNvPr id="19" name="Tekstvak 18">
            <a:extLst>
              <a:ext uri="{FF2B5EF4-FFF2-40B4-BE49-F238E27FC236}">
                <a16:creationId xmlns:a16="http://schemas.microsoft.com/office/drawing/2014/main" id="{75CB1899-9B8A-4C84-AE72-9F4406CBFAD6}"/>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20" name="Afbeelding 19">
            <a:extLst>
              <a:ext uri="{FF2B5EF4-FFF2-40B4-BE49-F238E27FC236}">
                <a16:creationId xmlns:a16="http://schemas.microsoft.com/office/drawing/2014/main" id="{B5CF1490-E0A5-4472-B3FB-3F26618694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1" name="Rechte verbindingslijn 20">
            <a:extLst>
              <a:ext uri="{FF2B5EF4-FFF2-40B4-BE49-F238E27FC236}">
                <a16:creationId xmlns:a16="http://schemas.microsoft.com/office/drawing/2014/main" id="{409E22ED-3AC8-44CD-95BE-02B0F70B4848}"/>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2" name="Titel 1">
            <a:extLst>
              <a:ext uri="{FF2B5EF4-FFF2-40B4-BE49-F238E27FC236}">
                <a16:creationId xmlns:a16="http://schemas.microsoft.com/office/drawing/2014/main" id="{7CA4B822-3520-4B41-AAD8-5272CF53B1FF}"/>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3" name="Titel 1">
            <a:extLst>
              <a:ext uri="{FF2B5EF4-FFF2-40B4-BE49-F238E27FC236}">
                <a16:creationId xmlns:a16="http://schemas.microsoft.com/office/drawing/2014/main" id="{235F3A71-5F72-4048-8FF9-6B869E89D356}"/>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Maatregelen te nemen door de piloten</a:t>
            </a:r>
            <a:endParaRPr lang="nl-BE" sz="2800" b="1" dirty="0">
              <a:solidFill>
                <a:schemeClr val="bg1"/>
              </a:solidFill>
            </a:endParaRPr>
          </a:p>
        </p:txBody>
      </p:sp>
      <p:pic>
        <p:nvPicPr>
          <p:cNvPr id="3" name="Afbeelding 2" descr="Afbeelding met voedsel, fles&#10;&#10;Automatisch gegenereerde beschrijving">
            <a:extLst>
              <a:ext uri="{FF2B5EF4-FFF2-40B4-BE49-F238E27FC236}">
                <a16:creationId xmlns:a16="http://schemas.microsoft.com/office/drawing/2014/main" id="{3272FE30-E628-40C2-B16F-4B3F3C06CF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68775" y="4539430"/>
            <a:ext cx="1509334" cy="1509334"/>
          </a:xfrm>
          <a:prstGeom prst="rect">
            <a:avLst/>
          </a:prstGeom>
        </p:spPr>
      </p:pic>
      <p:pic>
        <p:nvPicPr>
          <p:cNvPr id="25" name="Afbeelding 24" descr="Afbeelding met tekening&#10;&#10;Automatisch gegenereerde beschrijving">
            <a:extLst>
              <a:ext uri="{FF2B5EF4-FFF2-40B4-BE49-F238E27FC236}">
                <a16:creationId xmlns:a16="http://schemas.microsoft.com/office/drawing/2014/main" id="{EC6B7009-B3B5-453A-835E-EA2DACD6593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68775" y="1229934"/>
            <a:ext cx="1509334" cy="1506502"/>
          </a:xfrm>
          <a:prstGeom prst="rect">
            <a:avLst/>
          </a:prstGeom>
        </p:spPr>
      </p:pic>
      <p:pic>
        <p:nvPicPr>
          <p:cNvPr id="27" name="Afbeelding 26" descr="Afbeelding met tekening, voedsel&#10;&#10;Automatisch gegenereerde beschrijving">
            <a:extLst>
              <a:ext uri="{FF2B5EF4-FFF2-40B4-BE49-F238E27FC236}">
                <a16:creationId xmlns:a16="http://schemas.microsoft.com/office/drawing/2014/main" id="{C4EB9C6B-F436-491B-A2FC-999146FAB5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68775" y="2883266"/>
            <a:ext cx="1509334" cy="1509334"/>
          </a:xfrm>
          <a:prstGeom prst="rect">
            <a:avLst/>
          </a:prstGeom>
        </p:spPr>
      </p:pic>
    </p:spTree>
    <p:extLst>
      <p:ext uri="{BB962C8B-B14F-4D97-AF65-F5344CB8AC3E}">
        <p14:creationId xmlns:p14="http://schemas.microsoft.com/office/powerpoint/2010/main" val="27018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06D5A7B1-32E5-4D28-A9DD-D554AB92A1F4}"/>
              </a:ext>
            </a:extLst>
          </p:cNvPr>
          <p:cNvSpPr txBox="1">
            <a:spLocks/>
          </p:cNvSpPr>
          <p:nvPr/>
        </p:nvSpPr>
        <p:spPr>
          <a:xfrm>
            <a:off x="232637" y="6372978"/>
            <a:ext cx="443638"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12</a:t>
            </a:fld>
            <a:endParaRPr lang="nl-BE" sz="2000" dirty="0"/>
          </a:p>
        </p:txBody>
      </p:sp>
      <p:sp>
        <p:nvSpPr>
          <p:cNvPr id="11" name="Stroomdiagram: Document 11">
            <a:extLst>
              <a:ext uri="{FF2B5EF4-FFF2-40B4-BE49-F238E27FC236}">
                <a16:creationId xmlns:a16="http://schemas.microsoft.com/office/drawing/2014/main" id="{23C44756-157F-4B97-A4BB-4E33F9714B44}"/>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8CCE94E0-9594-4D48-895A-368F63686E6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1CC9DD6B-7245-4D51-908D-B023C918B5E4}"/>
              </a:ext>
            </a:extLst>
          </p:cNvPr>
          <p:cNvSpPr txBox="1">
            <a:spLocks/>
          </p:cNvSpPr>
          <p:nvPr/>
        </p:nvSpPr>
        <p:spPr>
          <a:xfrm>
            <a:off x="778531" y="2176848"/>
            <a:ext cx="9162191"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Elke piloot of medewerker moet zijn </a:t>
            </a:r>
            <a:r>
              <a:rPr lang="nl-NL" sz="2000" b="1" dirty="0"/>
              <a:t>aanwezigheid op het vliegveld op voorhand reserveren.</a:t>
            </a:r>
          </a:p>
          <a:p>
            <a:pPr marL="0" indent="0">
              <a:buNone/>
            </a:pPr>
            <a:r>
              <a:rPr lang="nl-NL" sz="2000" dirty="0"/>
              <a:t>✓ </a:t>
            </a:r>
            <a:r>
              <a:rPr lang="nl-NL" sz="2000" b="1" dirty="0"/>
              <a:t>Het clubhuis, de bar of het restaurant </a:t>
            </a:r>
            <a:r>
              <a:rPr lang="nl-NL" sz="2000" dirty="0"/>
              <a:t>blijven gesloten, inbegrepen selfservice.</a:t>
            </a:r>
          </a:p>
          <a:p>
            <a:pPr marL="0" indent="0">
              <a:buNone/>
            </a:pPr>
            <a:r>
              <a:rPr lang="nl-NL" sz="2000" dirty="0"/>
              <a:t>✓ </a:t>
            </a:r>
            <a:r>
              <a:rPr lang="nl-NL" sz="2000" b="1" dirty="0"/>
              <a:t>Toiletten</a:t>
            </a:r>
            <a:r>
              <a:rPr lang="nl-NL" sz="2000" dirty="0"/>
              <a:t> moeten gesloten blijven. Voorzie voldoende mogelijkheden in open lucht waar de leden hun handen kunnen wassen.</a:t>
            </a:r>
          </a:p>
          <a:p>
            <a:pPr marL="0" indent="0">
              <a:buNone/>
            </a:pPr>
            <a:r>
              <a:rPr lang="nl-NL" sz="2000" dirty="0"/>
              <a:t>✓ Indien de toegang tot een lokaal noodzakelijk is, moet een voldoende grote spreiding van de personen nageleefd worden, met als minimum </a:t>
            </a:r>
            <a:r>
              <a:rPr lang="nl-NL" sz="2000" b="1" dirty="0"/>
              <a:t>4 m</a:t>
            </a:r>
            <a:r>
              <a:rPr lang="nl-NL" sz="2000" b="1" baseline="30000" dirty="0"/>
              <a:t>2</a:t>
            </a:r>
            <a:r>
              <a:rPr lang="nl-NL" sz="2000" b="1" dirty="0"/>
              <a:t>  per persoon</a:t>
            </a:r>
            <a:r>
              <a:rPr lang="nl-NL" sz="2000" dirty="0"/>
              <a:t>. Deze lokalen moeten tweemaal per dag gedesinfecteerd worden.</a:t>
            </a:r>
          </a:p>
          <a:p>
            <a:pPr marL="0" indent="0">
              <a:buNone/>
            </a:pPr>
            <a:r>
              <a:rPr lang="nl-NL" sz="2000" dirty="0"/>
              <a:t>✓ Ontsmet regelmatig de </a:t>
            </a:r>
            <a:r>
              <a:rPr lang="nl-NL" sz="2000" b="1" dirty="0"/>
              <a:t>klinken</a:t>
            </a:r>
            <a:r>
              <a:rPr lang="nl-NL" sz="2000" dirty="0"/>
              <a:t>, en laat </a:t>
            </a:r>
            <a:r>
              <a:rPr lang="nl-NL" sz="2000" b="1" dirty="0"/>
              <a:t>deuren en poorten open </a:t>
            </a:r>
            <a:r>
              <a:rPr lang="nl-NL" sz="2000" dirty="0"/>
              <a:t>staan tijdens de openingstijd van het terrein, zodat ze niet aangeraakt moeten worden.</a:t>
            </a:r>
            <a:endParaRPr lang="nl-BE" sz="2000" dirty="0"/>
          </a:p>
        </p:txBody>
      </p:sp>
      <p:sp>
        <p:nvSpPr>
          <p:cNvPr id="16" name="Tekstvak 15">
            <a:extLst>
              <a:ext uri="{FF2B5EF4-FFF2-40B4-BE49-F238E27FC236}">
                <a16:creationId xmlns:a16="http://schemas.microsoft.com/office/drawing/2014/main" id="{6422E86A-85FC-4889-A4ED-E55C05E8721A}"/>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7" name="Afbeelding 16">
            <a:extLst>
              <a:ext uri="{FF2B5EF4-FFF2-40B4-BE49-F238E27FC236}">
                <a16:creationId xmlns:a16="http://schemas.microsoft.com/office/drawing/2014/main" id="{2BE9AA87-94C4-41E2-A7FE-62D4D4E1F3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8" name="Rechte verbindingslijn 17">
            <a:extLst>
              <a:ext uri="{FF2B5EF4-FFF2-40B4-BE49-F238E27FC236}">
                <a16:creationId xmlns:a16="http://schemas.microsoft.com/office/drawing/2014/main" id="{EA5AF95D-FD25-479A-9A8F-828EDDA2D940}"/>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19" name="Titel 1">
            <a:extLst>
              <a:ext uri="{FF2B5EF4-FFF2-40B4-BE49-F238E27FC236}">
                <a16:creationId xmlns:a16="http://schemas.microsoft.com/office/drawing/2014/main" id="{E7DAFF71-F6A2-468B-9278-DE218E213754}"/>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2" name="Titel 1">
            <a:extLst>
              <a:ext uri="{FF2B5EF4-FFF2-40B4-BE49-F238E27FC236}">
                <a16:creationId xmlns:a16="http://schemas.microsoft.com/office/drawing/2014/main" id="{98BDCCFC-04EE-4DDD-8E3D-217F1C2DB461}"/>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Toegang tot lokalen en hangars</a:t>
            </a:r>
            <a:endParaRPr lang="nl-BE" sz="2800" b="1" dirty="0">
              <a:solidFill>
                <a:schemeClr val="bg1"/>
              </a:solidFill>
            </a:endParaRPr>
          </a:p>
        </p:txBody>
      </p:sp>
      <p:pic>
        <p:nvPicPr>
          <p:cNvPr id="3" name="Afbeelding 2" descr="Afbeelding met tekst&#10;&#10;Automatisch gegenereerde beschrijving">
            <a:extLst>
              <a:ext uri="{FF2B5EF4-FFF2-40B4-BE49-F238E27FC236}">
                <a16:creationId xmlns:a16="http://schemas.microsoft.com/office/drawing/2014/main" id="{97FF0D7A-110F-4798-9AEF-C2BD1145A0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09461" y="4013837"/>
            <a:ext cx="1624577" cy="1622453"/>
          </a:xfrm>
          <a:prstGeom prst="rect">
            <a:avLst/>
          </a:prstGeom>
        </p:spPr>
      </p:pic>
      <p:pic>
        <p:nvPicPr>
          <p:cNvPr id="23" name="Afbeelding 22" descr="Afbeelding met computer&#10;&#10;Automatisch gegenereerde beschrijving">
            <a:extLst>
              <a:ext uri="{FF2B5EF4-FFF2-40B4-BE49-F238E27FC236}">
                <a16:creationId xmlns:a16="http://schemas.microsoft.com/office/drawing/2014/main" id="{E5072EB5-896C-4907-873B-20C1CD2742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09468" y="1950084"/>
            <a:ext cx="1624584" cy="1621536"/>
          </a:xfrm>
          <a:prstGeom prst="rect">
            <a:avLst/>
          </a:prstGeom>
        </p:spPr>
      </p:pic>
    </p:spTree>
    <p:extLst>
      <p:ext uri="{BB962C8B-B14F-4D97-AF65-F5344CB8AC3E}">
        <p14:creationId xmlns:p14="http://schemas.microsoft.com/office/powerpoint/2010/main" val="1177130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7FBA2681-ACA4-4FD8-89CB-AE49F9C9F9F7}"/>
              </a:ext>
            </a:extLst>
          </p:cNvPr>
          <p:cNvSpPr txBox="1">
            <a:spLocks/>
          </p:cNvSpPr>
          <p:nvPr/>
        </p:nvSpPr>
        <p:spPr>
          <a:xfrm>
            <a:off x="232637" y="6372978"/>
            <a:ext cx="463649"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13</a:t>
            </a:fld>
            <a:endParaRPr lang="nl-BE" sz="2000" dirty="0"/>
          </a:p>
        </p:txBody>
      </p:sp>
      <p:sp>
        <p:nvSpPr>
          <p:cNvPr id="11" name="Stroomdiagram: Document 11">
            <a:extLst>
              <a:ext uri="{FF2B5EF4-FFF2-40B4-BE49-F238E27FC236}">
                <a16:creationId xmlns:a16="http://schemas.microsoft.com/office/drawing/2014/main" id="{FA8E6AA5-0392-4829-B2F2-78AA64E91A5E}"/>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43343E42-F73C-45F2-B086-4A9CC289FFC7}"/>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B325BB42-2F5E-4CA7-A491-48F1EF2CC739}"/>
              </a:ext>
            </a:extLst>
          </p:cNvPr>
          <p:cNvSpPr txBox="1">
            <a:spLocks/>
          </p:cNvSpPr>
          <p:nvPr/>
        </p:nvSpPr>
        <p:spPr>
          <a:xfrm>
            <a:off x="589347" y="1878429"/>
            <a:ext cx="9661129"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 Administratieve voorbereiding voor de vlucht gebeurt thuis.</a:t>
            </a:r>
          </a:p>
          <a:p>
            <a:pPr marL="0" indent="0">
              <a:buNone/>
            </a:pPr>
            <a:r>
              <a:rPr lang="nl-NL" sz="1800" dirty="0"/>
              <a:t>✓ Het is misschien noodzakelijk om meerdere briefings per dag te organiseren, wanneer de piloten gespreid, volgens reservatie, toekomen.</a:t>
            </a:r>
          </a:p>
          <a:p>
            <a:pPr marL="0" indent="0">
              <a:buNone/>
            </a:pPr>
            <a:r>
              <a:rPr lang="nl-NL" sz="1800" dirty="0"/>
              <a:t>✓ Briefings moeten in open lucht gegeven worden. Daarbij wordt steeds een onderlinge afstand van 1,5m tussen de aanwezigen bewaard.</a:t>
            </a:r>
          </a:p>
          <a:p>
            <a:pPr marL="0" indent="0">
              <a:buNone/>
            </a:pPr>
            <a:r>
              <a:rPr lang="nl-NL" sz="1800" dirty="0"/>
              <a:t>✓ Als alternatief kan een video-briefing georganiseerd worden, alvorens de mensen zich naar het vliegveld begeven.</a:t>
            </a:r>
          </a:p>
          <a:p>
            <a:pPr marL="0" indent="0">
              <a:buNone/>
            </a:pPr>
            <a:r>
              <a:rPr lang="nl-NL" sz="1800" dirty="0"/>
              <a:t>✓ Draag een mondmasker tijdens de briefing en vluchtvoorbereiding als je dit noodzakelijk acht.</a:t>
            </a:r>
          </a:p>
          <a:p>
            <a:pPr marL="0" indent="0">
              <a:buNone/>
            </a:pPr>
            <a:r>
              <a:rPr lang="nl-NL" sz="1800" dirty="0"/>
              <a:t>✓ Tafels, stoelen, toetsenborden, muis, touchscreens, pennen, lichtschakelaars, sleutels, etc... die gebruikt worden voor vluchtvoorbereiding dienen telkens te worden ontsmet na gebruik.</a:t>
            </a:r>
          </a:p>
          <a:p>
            <a:pPr marL="0" indent="0">
              <a:buNone/>
            </a:pPr>
            <a:r>
              <a:rPr lang="nl-NL" sz="1800" dirty="0"/>
              <a:t>✓ Theorielessen kunnen vanop afstand gegeven worden. Het is bijgevolg nooit nodig om meerdere personen tegelijk in een lokaal bij elkaar te brengen.</a:t>
            </a:r>
            <a:endParaRPr lang="nl-BE" sz="1800" dirty="0"/>
          </a:p>
        </p:txBody>
      </p:sp>
      <p:sp>
        <p:nvSpPr>
          <p:cNvPr id="16" name="Tekstvak 15">
            <a:extLst>
              <a:ext uri="{FF2B5EF4-FFF2-40B4-BE49-F238E27FC236}">
                <a16:creationId xmlns:a16="http://schemas.microsoft.com/office/drawing/2014/main" id="{D2DA73B2-57BA-4826-81B5-FBB6BF5DF152}"/>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7" name="Afbeelding 16">
            <a:extLst>
              <a:ext uri="{FF2B5EF4-FFF2-40B4-BE49-F238E27FC236}">
                <a16:creationId xmlns:a16="http://schemas.microsoft.com/office/drawing/2014/main" id="{E5738E31-F63E-4A52-9386-B1A474CC8E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9" name="Rechte verbindingslijn 18">
            <a:extLst>
              <a:ext uri="{FF2B5EF4-FFF2-40B4-BE49-F238E27FC236}">
                <a16:creationId xmlns:a16="http://schemas.microsoft.com/office/drawing/2014/main" id="{C0B988AB-C426-4750-929A-03DAE6C7DA31}"/>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0" name="Titel 1">
            <a:extLst>
              <a:ext uri="{FF2B5EF4-FFF2-40B4-BE49-F238E27FC236}">
                <a16:creationId xmlns:a16="http://schemas.microsoft.com/office/drawing/2014/main" id="{D9DF333B-8B68-46DF-BC32-F7BC674406BC}"/>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1" name="Titel 1">
            <a:extLst>
              <a:ext uri="{FF2B5EF4-FFF2-40B4-BE49-F238E27FC236}">
                <a16:creationId xmlns:a16="http://schemas.microsoft.com/office/drawing/2014/main" id="{96C4926A-AF11-4CBC-ABDF-70C3868338A5}"/>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Briefing en vluchtvoorbereiding</a:t>
            </a:r>
            <a:endParaRPr lang="nl-BE" sz="2800" b="1" dirty="0">
              <a:solidFill>
                <a:schemeClr val="bg1"/>
              </a:solidFill>
            </a:endParaRPr>
          </a:p>
        </p:txBody>
      </p:sp>
      <p:pic>
        <p:nvPicPr>
          <p:cNvPr id="3" name="Afbeelding 2" descr="Afbeelding met tekening&#10;&#10;Automatisch gegenereerde beschrijving">
            <a:extLst>
              <a:ext uri="{FF2B5EF4-FFF2-40B4-BE49-F238E27FC236}">
                <a16:creationId xmlns:a16="http://schemas.microsoft.com/office/drawing/2014/main" id="{F75E4FC7-9C29-4EDE-9FA0-3AEA95E2E1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05538" y="1519024"/>
            <a:ext cx="1707920" cy="1704995"/>
          </a:xfrm>
          <a:prstGeom prst="rect">
            <a:avLst/>
          </a:prstGeom>
        </p:spPr>
      </p:pic>
      <p:pic>
        <p:nvPicPr>
          <p:cNvPr id="23" name="Afbeelding 22">
            <a:extLst>
              <a:ext uri="{FF2B5EF4-FFF2-40B4-BE49-F238E27FC236}">
                <a16:creationId xmlns:a16="http://schemas.microsoft.com/office/drawing/2014/main" id="{947DB996-353E-4414-B124-4F859B3E83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50476" y="3594582"/>
            <a:ext cx="1664285" cy="1661961"/>
          </a:xfrm>
          <a:prstGeom prst="rect">
            <a:avLst/>
          </a:prstGeom>
        </p:spPr>
      </p:pic>
    </p:spTree>
    <p:extLst>
      <p:ext uri="{BB962C8B-B14F-4D97-AF65-F5344CB8AC3E}">
        <p14:creationId xmlns:p14="http://schemas.microsoft.com/office/powerpoint/2010/main" val="1048096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AA53AD4A-C26C-4FAF-BB1F-5FAEB3B82F8B}"/>
              </a:ext>
            </a:extLst>
          </p:cNvPr>
          <p:cNvSpPr txBox="1">
            <a:spLocks/>
          </p:cNvSpPr>
          <p:nvPr/>
        </p:nvSpPr>
        <p:spPr>
          <a:xfrm>
            <a:off x="232637" y="6372978"/>
            <a:ext cx="446871"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14</a:t>
            </a:fld>
            <a:endParaRPr lang="nl-BE" sz="2000" dirty="0"/>
          </a:p>
        </p:txBody>
      </p:sp>
      <p:sp>
        <p:nvSpPr>
          <p:cNvPr id="11" name="Stroomdiagram: Document 11">
            <a:extLst>
              <a:ext uri="{FF2B5EF4-FFF2-40B4-BE49-F238E27FC236}">
                <a16:creationId xmlns:a16="http://schemas.microsoft.com/office/drawing/2014/main" id="{57F60842-DC8D-4618-9B9D-71855635B375}"/>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0F2827EC-BA93-4311-8DB5-229CAA918C6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5F654169-B6F7-406B-9939-6E5FFDC8CC8F}"/>
              </a:ext>
            </a:extLst>
          </p:cNvPr>
          <p:cNvSpPr txBox="1">
            <a:spLocks/>
          </p:cNvSpPr>
          <p:nvPr/>
        </p:nvSpPr>
        <p:spPr>
          <a:xfrm>
            <a:off x="722359" y="1876423"/>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 </a:t>
            </a:r>
            <a:r>
              <a:rPr lang="nl-NL" sz="1800" b="1" dirty="0"/>
              <a:t>Ontsmet je handen </a:t>
            </a:r>
            <a:r>
              <a:rPr lang="nl-NL" sz="1800" dirty="0"/>
              <a:t>met water en zeep of </a:t>
            </a:r>
            <a:r>
              <a:rPr lang="nl-NL" sz="1800" dirty="0" err="1"/>
              <a:t>handgel</a:t>
            </a:r>
            <a:r>
              <a:rPr lang="nl-NL" sz="1800" dirty="0"/>
              <a:t> vooraleer je een toestel aanraakt.</a:t>
            </a:r>
          </a:p>
          <a:p>
            <a:pPr marL="0" indent="0">
              <a:buNone/>
            </a:pPr>
            <a:r>
              <a:rPr lang="nl-NL" sz="1800" dirty="0"/>
              <a:t>✓ Het is verplicht een </a:t>
            </a:r>
            <a:r>
              <a:rPr lang="nl-NL" sz="1800" b="1" dirty="0"/>
              <a:t>masker en handschoenen </a:t>
            </a:r>
            <a:r>
              <a:rPr lang="nl-NL" sz="1800" dirty="0"/>
              <a:t>te dragen wanneer een toestel aangeraakt wordt.</a:t>
            </a:r>
          </a:p>
          <a:p>
            <a:pPr marL="0" indent="0">
              <a:buNone/>
            </a:pPr>
            <a:r>
              <a:rPr lang="nl-NL" sz="1800" dirty="0"/>
              <a:t>✓ Een </a:t>
            </a:r>
            <a:r>
              <a:rPr lang="nl-NL" sz="1800" b="1" dirty="0"/>
              <a:t>vliegtuig verplaatsen </a:t>
            </a:r>
            <a:r>
              <a:rPr lang="nl-NL" sz="1800" dirty="0"/>
              <a:t>gebeurt met </a:t>
            </a:r>
            <a:r>
              <a:rPr lang="nl-NL" sz="1800" b="1" dirty="0"/>
              <a:t>maximum 3 personen</a:t>
            </a:r>
            <a:r>
              <a:rPr lang="nl-NL" sz="1800" dirty="0"/>
              <a:t>: 1 aan de vleugeltip, één aan de vleugelwortel en één aan de staart.</a:t>
            </a:r>
          </a:p>
          <a:p>
            <a:pPr marL="0" indent="0">
              <a:buNone/>
            </a:pPr>
            <a:r>
              <a:rPr lang="nl-NL" sz="1800" dirty="0"/>
              <a:t>✓ Er wordt zoveel mogelijk gebruik gemaakt van een </a:t>
            </a:r>
            <a:r>
              <a:rPr lang="nl-NL" sz="1800" b="1" dirty="0"/>
              <a:t>voertuig</a:t>
            </a:r>
            <a:r>
              <a:rPr lang="nl-NL" sz="1800" dirty="0"/>
              <a:t> om de zweefvliegtuigen te slepen, om het aantal benodigde personen en de fysieke inspanning (en dus de kans op een diepe ademhaling) zoveel mogelijk te beperken.</a:t>
            </a:r>
          </a:p>
          <a:p>
            <a:pPr marL="0" indent="0">
              <a:buNone/>
            </a:pPr>
            <a:r>
              <a:rPr lang="nl-NL" sz="1800" dirty="0"/>
              <a:t>✓ Ideaal is een staartdolly en vleugelwiel, en gebruik van een persoonlijk voertuig, zodat geen gemeenschappelijk materiaal gebruikt wordt.</a:t>
            </a:r>
          </a:p>
          <a:p>
            <a:pPr marL="0" indent="0">
              <a:buNone/>
            </a:pPr>
            <a:r>
              <a:rPr lang="nl-NL" sz="1800" dirty="0"/>
              <a:t>✓ Voor alle voertuigen (pistewagen, sleepvliegtuig, lier, etc...) geldt: </a:t>
            </a:r>
            <a:r>
              <a:rPr lang="nl-NL" sz="1800" b="1" dirty="0"/>
              <a:t>slechts één persoon mag éénzelfde voertuig gedurende de dag bedienen</a:t>
            </a:r>
            <a:r>
              <a:rPr lang="nl-NL" sz="1800" dirty="0"/>
              <a:t>. Indien dit niet kan, moet het volledige interieur ontsmet worden. Er mogen geen andere personen in het voertuig plaatsnemen.</a:t>
            </a:r>
            <a:endParaRPr lang="nl-BE" sz="1800" dirty="0"/>
          </a:p>
        </p:txBody>
      </p:sp>
      <p:sp>
        <p:nvSpPr>
          <p:cNvPr id="15" name="Tekstvak 14">
            <a:extLst>
              <a:ext uri="{FF2B5EF4-FFF2-40B4-BE49-F238E27FC236}">
                <a16:creationId xmlns:a16="http://schemas.microsoft.com/office/drawing/2014/main" id="{52B84C96-7D37-449C-B07E-D4CA6B99DF27}"/>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7" name="Afbeelding 16">
            <a:extLst>
              <a:ext uri="{FF2B5EF4-FFF2-40B4-BE49-F238E27FC236}">
                <a16:creationId xmlns:a16="http://schemas.microsoft.com/office/drawing/2014/main" id="{A9B8484A-6A3B-4966-8EBD-BC711852FC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8" name="Rechte verbindingslijn 17">
            <a:extLst>
              <a:ext uri="{FF2B5EF4-FFF2-40B4-BE49-F238E27FC236}">
                <a16:creationId xmlns:a16="http://schemas.microsoft.com/office/drawing/2014/main" id="{38CF6BF9-40E6-4A1E-9A87-D094056CA140}"/>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1" name="Titel 1">
            <a:extLst>
              <a:ext uri="{FF2B5EF4-FFF2-40B4-BE49-F238E27FC236}">
                <a16:creationId xmlns:a16="http://schemas.microsoft.com/office/drawing/2014/main" id="{DAE078E2-FB3C-4F00-A919-FBC0F08BB6CF}"/>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2" name="Titel 1">
            <a:extLst>
              <a:ext uri="{FF2B5EF4-FFF2-40B4-BE49-F238E27FC236}">
                <a16:creationId xmlns:a16="http://schemas.microsoft.com/office/drawing/2014/main" id="{E1A1092F-142C-45CD-AB80-0ABF921B41F8}"/>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Verplaatsen van toestellen</a:t>
            </a:r>
            <a:endParaRPr lang="nl-BE" sz="2800" b="1" dirty="0">
              <a:solidFill>
                <a:schemeClr val="bg1"/>
              </a:solidFill>
            </a:endParaRPr>
          </a:p>
        </p:txBody>
      </p:sp>
      <p:pic>
        <p:nvPicPr>
          <p:cNvPr id="3" name="Afbeelding 2" descr="Afbeelding met tekening&#10;&#10;Automatisch gegenereerde beschrijving">
            <a:extLst>
              <a:ext uri="{FF2B5EF4-FFF2-40B4-BE49-F238E27FC236}">
                <a16:creationId xmlns:a16="http://schemas.microsoft.com/office/drawing/2014/main" id="{851B44E0-8A16-4C08-9129-EF75A556E3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91921" y="4654187"/>
            <a:ext cx="1409730" cy="1409730"/>
          </a:xfrm>
          <a:prstGeom prst="rect">
            <a:avLst/>
          </a:prstGeom>
        </p:spPr>
      </p:pic>
      <p:pic>
        <p:nvPicPr>
          <p:cNvPr id="24" name="Afbeelding 23" descr="Afbeelding met klok, tekening&#10;&#10;Automatisch gegenereerde beschrijving">
            <a:extLst>
              <a:ext uri="{FF2B5EF4-FFF2-40B4-BE49-F238E27FC236}">
                <a16:creationId xmlns:a16="http://schemas.microsoft.com/office/drawing/2014/main" id="{91AF4DFD-61A0-40FD-B8B8-018495AFEF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97543" y="3109036"/>
            <a:ext cx="1409729" cy="1412379"/>
          </a:xfrm>
          <a:prstGeom prst="rect">
            <a:avLst/>
          </a:prstGeom>
        </p:spPr>
      </p:pic>
      <p:pic>
        <p:nvPicPr>
          <p:cNvPr id="26" name="Afbeelding 25" descr="Afbeelding met tekening&#10;&#10;Automatisch gegenereerde beschrijving">
            <a:extLst>
              <a:ext uri="{FF2B5EF4-FFF2-40B4-BE49-F238E27FC236}">
                <a16:creationId xmlns:a16="http://schemas.microsoft.com/office/drawing/2014/main" id="{DF601B1B-5329-43A3-96C9-18176091B4B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86086" y="1547199"/>
            <a:ext cx="1414803" cy="1412380"/>
          </a:xfrm>
          <a:prstGeom prst="rect">
            <a:avLst/>
          </a:prstGeom>
        </p:spPr>
      </p:pic>
    </p:spTree>
    <p:extLst>
      <p:ext uri="{BB962C8B-B14F-4D97-AF65-F5344CB8AC3E}">
        <p14:creationId xmlns:p14="http://schemas.microsoft.com/office/powerpoint/2010/main" val="1445096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6BD24BDE-41AC-4BC4-9D8E-1350F7A58D67}"/>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15</a:t>
            </a:fld>
            <a:endParaRPr lang="nl-BE" sz="2000" dirty="0"/>
          </a:p>
        </p:txBody>
      </p:sp>
      <p:sp>
        <p:nvSpPr>
          <p:cNvPr id="11" name="Stroomdiagram: Document 11">
            <a:extLst>
              <a:ext uri="{FF2B5EF4-FFF2-40B4-BE49-F238E27FC236}">
                <a16:creationId xmlns:a16="http://schemas.microsoft.com/office/drawing/2014/main" id="{AC0EAA0A-CF77-4111-BF91-88959B76E184}"/>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58370BE8-1F89-4AD5-9D72-D2C4C42E5696}"/>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B6D5FAAF-CB8A-458A-A47F-B4E38E0A4FE7}"/>
              </a:ext>
            </a:extLst>
          </p:cNvPr>
          <p:cNvSpPr txBox="1">
            <a:spLocks/>
          </p:cNvSpPr>
          <p:nvPr/>
        </p:nvSpPr>
        <p:spPr>
          <a:xfrm>
            <a:off x="970009" y="1657198"/>
            <a:ext cx="8935992"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Er is op elk ogenblik slechts </a:t>
            </a:r>
            <a:r>
              <a:rPr lang="nl-NL" sz="2000" b="1" dirty="0"/>
              <a:t>1 verantwoordelijke voor de vluchtenadministratie en -registratie</a:t>
            </a:r>
            <a:r>
              <a:rPr lang="nl-NL" sz="2000" dirty="0"/>
              <a:t>. Dit gebeurt bij voorkeur zonder de tickets van hand naar hand door te geven. Als er toch gewisseld wordt, dient alle materiaal ontsmet te worden. Geef hierbij ook voldoende aandacht aan de </a:t>
            </a:r>
            <a:r>
              <a:rPr lang="nl-NL" sz="2000" b="1" dirty="0"/>
              <a:t>tafel, stoel, pen, </a:t>
            </a:r>
            <a:r>
              <a:rPr lang="nl-NL" sz="2000" b="1" dirty="0" err="1"/>
              <a:t>ipad</a:t>
            </a:r>
            <a:r>
              <a:rPr lang="nl-NL" sz="2000" b="1" dirty="0"/>
              <a:t>, radio en microfoon, etc...</a:t>
            </a:r>
          </a:p>
          <a:p>
            <a:pPr marL="0" indent="0">
              <a:buNone/>
            </a:pPr>
            <a:r>
              <a:rPr lang="nl-NL" sz="2000" dirty="0"/>
              <a:t>✓ Op de startplaats houdt iedereen </a:t>
            </a:r>
            <a:r>
              <a:rPr lang="nl-NL" sz="2000" b="1" dirty="0"/>
              <a:t>minimum 1,5m afstand</a:t>
            </a:r>
            <a:r>
              <a:rPr lang="nl-NL" sz="2000" dirty="0"/>
              <a:t>.</a:t>
            </a:r>
          </a:p>
          <a:p>
            <a:pPr marL="0" indent="0">
              <a:buNone/>
            </a:pPr>
            <a:r>
              <a:rPr lang="nl-NL" sz="2000" dirty="0"/>
              <a:t>✓ Het wordt afgeraden om stoelen en tafels te voorzien, aangezien die na elk gebruik ontsmet moeten worden.</a:t>
            </a:r>
          </a:p>
          <a:p>
            <a:pPr marL="0" indent="0">
              <a:buNone/>
            </a:pPr>
            <a:r>
              <a:rPr lang="nl-NL" sz="2000" dirty="0"/>
              <a:t>✓ Piloten moeten </a:t>
            </a:r>
            <a:r>
              <a:rPr lang="nl-NL" sz="2000" b="1" dirty="0"/>
              <a:t>autonoom instappen </a:t>
            </a:r>
            <a:r>
              <a:rPr lang="nl-NL" sz="2000" dirty="0"/>
              <a:t>en zich klaarmaken voor de start. Er mag niemand binnen 1,5m van de cockpit komen.</a:t>
            </a:r>
          </a:p>
          <a:p>
            <a:pPr marL="0" indent="0">
              <a:buNone/>
            </a:pPr>
            <a:r>
              <a:rPr lang="nl-NL" sz="2000" dirty="0"/>
              <a:t>✓ Het dragen van een </a:t>
            </a:r>
            <a:r>
              <a:rPr lang="nl-NL" sz="2000" b="1" dirty="0"/>
              <a:t>mondmasker en handschoenen </a:t>
            </a:r>
            <a:r>
              <a:rPr lang="nl-NL" sz="2000" dirty="0"/>
              <a:t>is verplicht als u een zweeftoestel aanraakt, en in de cockpit, ook wanneer u solo vliegt.</a:t>
            </a:r>
          </a:p>
          <a:p>
            <a:pPr marL="0" indent="0">
              <a:buNone/>
            </a:pPr>
            <a:r>
              <a:rPr lang="nl-NL" sz="2000" dirty="0"/>
              <a:t>✓ De </a:t>
            </a:r>
            <a:r>
              <a:rPr lang="nl-NL" sz="2000" b="1" dirty="0"/>
              <a:t>kabel</a:t>
            </a:r>
            <a:r>
              <a:rPr lang="nl-NL" sz="2000" dirty="0"/>
              <a:t> wordt pas aangehaakt als de </a:t>
            </a:r>
            <a:r>
              <a:rPr lang="nl-NL" sz="2000" b="1" dirty="0"/>
              <a:t>cockpit gesloten </a:t>
            </a:r>
            <a:r>
              <a:rPr lang="nl-NL" sz="2000" dirty="0"/>
              <a:t>is.</a:t>
            </a:r>
            <a:endParaRPr lang="nl-BE" sz="2000" dirty="0"/>
          </a:p>
        </p:txBody>
      </p:sp>
      <p:sp>
        <p:nvSpPr>
          <p:cNvPr id="20" name="Tekstvak 19">
            <a:extLst>
              <a:ext uri="{FF2B5EF4-FFF2-40B4-BE49-F238E27FC236}">
                <a16:creationId xmlns:a16="http://schemas.microsoft.com/office/drawing/2014/main" id="{60EB2C5C-61D8-4356-A527-A4C7DA4E7C51}"/>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21" name="Afbeelding 20">
            <a:extLst>
              <a:ext uri="{FF2B5EF4-FFF2-40B4-BE49-F238E27FC236}">
                <a16:creationId xmlns:a16="http://schemas.microsoft.com/office/drawing/2014/main" id="{D0A307E5-30ED-49CD-A610-C9E2DD4CC7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2" name="Rechte verbindingslijn 21">
            <a:extLst>
              <a:ext uri="{FF2B5EF4-FFF2-40B4-BE49-F238E27FC236}">
                <a16:creationId xmlns:a16="http://schemas.microsoft.com/office/drawing/2014/main" id="{3AB1516D-6E2D-4F38-A9A4-74A9DD432435}"/>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3" name="Titel 1">
            <a:extLst>
              <a:ext uri="{FF2B5EF4-FFF2-40B4-BE49-F238E27FC236}">
                <a16:creationId xmlns:a16="http://schemas.microsoft.com/office/drawing/2014/main" id="{A3BB26C2-EC46-4198-9F1F-2A51469FEDB1}"/>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4" name="Titel 1">
            <a:extLst>
              <a:ext uri="{FF2B5EF4-FFF2-40B4-BE49-F238E27FC236}">
                <a16:creationId xmlns:a16="http://schemas.microsoft.com/office/drawing/2014/main" id="{024E9315-CC6B-4282-AA34-472301B02F16}"/>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Op de startplaats</a:t>
            </a:r>
            <a:endParaRPr lang="nl-BE" sz="2800" b="1" dirty="0">
              <a:solidFill>
                <a:schemeClr val="bg1"/>
              </a:solidFill>
            </a:endParaRPr>
          </a:p>
        </p:txBody>
      </p:sp>
      <p:pic>
        <p:nvPicPr>
          <p:cNvPr id="3" name="Afbeelding 2" descr="Afbeelding met tekening&#10;&#10;Automatisch gegenereerde beschrijving">
            <a:extLst>
              <a:ext uri="{FF2B5EF4-FFF2-40B4-BE49-F238E27FC236}">
                <a16:creationId xmlns:a16="http://schemas.microsoft.com/office/drawing/2014/main" id="{34240DB9-FE37-4D0B-8225-72B6D6F788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24377" y="1657198"/>
            <a:ext cx="1798130" cy="1796291"/>
          </a:xfrm>
          <a:prstGeom prst="rect">
            <a:avLst/>
          </a:prstGeom>
        </p:spPr>
      </p:pic>
      <p:pic>
        <p:nvPicPr>
          <p:cNvPr id="15" name="Afbeelding 14" descr="Afbeelding met tekening&#10;&#10;Automatisch gegenereerde beschrijving">
            <a:extLst>
              <a:ext uri="{FF2B5EF4-FFF2-40B4-BE49-F238E27FC236}">
                <a16:creationId xmlns:a16="http://schemas.microsoft.com/office/drawing/2014/main" id="{4EAB806E-70D5-4E73-B837-1C18EDEBDF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24377" y="3851983"/>
            <a:ext cx="1798130" cy="1798130"/>
          </a:xfrm>
          <a:prstGeom prst="rect">
            <a:avLst/>
          </a:prstGeom>
        </p:spPr>
      </p:pic>
    </p:spTree>
    <p:extLst>
      <p:ext uri="{BB962C8B-B14F-4D97-AF65-F5344CB8AC3E}">
        <p14:creationId xmlns:p14="http://schemas.microsoft.com/office/powerpoint/2010/main" val="1685560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87B06AD3-D628-4C91-AE8D-80286DE239DB}"/>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16</a:t>
            </a:fld>
            <a:endParaRPr lang="nl-BE" sz="2000" dirty="0"/>
          </a:p>
        </p:txBody>
      </p:sp>
      <p:sp>
        <p:nvSpPr>
          <p:cNvPr id="4" name="Tekstvak 3">
            <a:extLst>
              <a:ext uri="{FF2B5EF4-FFF2-40B4-BE49-F238E27FC236}">
                <a16:creationId xmlns:a16="http://schemas.microsoft.com/office/drawing/2014/main" id="{8308F45C-073F-4310-8977-EF64F105E115}"/>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1A286BDC-4349-481F-AF17-C39D02A821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A0CD23F7-F83C-47C9-8A49-ACB8A1D388A3}"/>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B0F88918-763E-4DD0-BCBB-4832B03137EB}"/>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1D17A533-54F4-4853-ADF7-DBB26195EA8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tel 1">
            <a:extLst>
              <a:ext uri="{FF2B5EF4-FFF2-40B4-BE49-F238E27FC236}">
                <a16:creationId xmlns:a16="http://schemas.microsoft.com/office/drawing/2014/main" id="{B6A953A4-A4D3-428A-8458-59C4F22710B9}"/>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2" name="Titel 1">
            <a:extLst>
              <a:ext uri="{FF2B5EF4-FFF2-40B4-BE49-F238E27FC236}">
                <a16:creationId xmlns:a16="http://schemas.microsoft.com/office/drawing/2014/main" id="{03177404-A485-49C3-9F05-01C3CF61FCE9}"/>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Les- en checkvluchten</a:t>
            </a:r>
            <a:endParaRPr lang="nl-BE" sz="2800" b="1" dirty="0">
              <a:solidFill>
                <a:schemeClr val="bg1"/>
              </a:solidFill>
            </a:endParaRPr>
          </a:p>
        </p:txBody>
      </p:sp>
      <p:sp>
        <p:nvSpPr>
          <p:cNvPr id="13" name="Tijdelijke aanduiding voor inhoud 2">
            <a:extLst>
              <a:ext uri="{FF2B5EF4-FFF2-40B4-BE49-F238E27FC236}">
                <a16:creationId xmlns:a16="http://schemas.microsoft.com/office/drawing/2014/main" id="{68348611-8DC6-4108-9FE5-FDC8810CDAE5}"/>
              </a:ext>
            </a:extLst>
          </p:cNvPr>
          <p:cNvSpPr txBox="1">
            <a:spLocks/>
          </p:cNvSpPr>
          <p:nvPr/>
        </p:nvSpPr>
        <p:spPr>
          <a:xfrm>
            <a:off x="679824" y="2279280"/>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Vluchten in </a:t>
            </a:r>
            <a:r>
              <a:rPr lang="nl-NL" sz="2000" dirty="0" err="1"/>
              <a:t>dubbelzit</a:t>
            </a:r>
            <a:r>
              <a:rPr lang="nl-NL" sz="2000" dirty="0"/>
              <a:t> mogen enkel uitgevoerd worden met een </a:t>
            </a:r>
            <a:r>
              <a:rPr lang="nl-NL" sz="2000" b="1" dirty="0"/>
              <a:t>persoon die onder hetzelfde dak woont, of met een instructeur of examinator.</a:t>
            </a:r>
          </a:p>
          <a:p>
            <a:pPr marL="0" indent="0">
              <a:buNone/>
            </a:pPr>
            <a:r>
              <a:rPr lang="nl-NL" sz="2000" dirty="0"/>
              <a:t>✓ Instructeurs en leerlingen zijn </a:t>
            </a:r>
            <a:r>
              <a:rPr lang="nl-NL" sz="2000" b="1" dirty="0"/>
              <a:t>verplicht</a:t>
            </a:r>
            <a:r>
              <a:rPr lang="nl-NL" sz="2000" dirty="0"/>
              <a:t> om voor en na de briefing en vlucht, hun </a:t>
            </a:r>
            <a:r>
              <a:rPr lang="nl-NL" sz="2000" b="1" dirty="0"/>
              <a:t>handen te ontsmetten.</a:t>
            </a:r>
          </a:p>
          <a:p>
            <a:pPr marL="0" indent="0">
              <a:buNone/>
            </a:pPr>
            <a:r>
              <a:rPr lang="nl-NL" sz="2000" dirty="0"/>
              <a:t>✓ Wanneer geen </a:t>
            </a:r>
            <a:r>
              <a:rPr lang="nl-NL" sz="2000" dirty="0" err="1"/>
              <a:t>physical</a:t>
            </a:r>
            <a:r>
              <a:rPr lang="nl-NL" sz="2000" dirty="0"/>
              <a:t> </a:t>
            </a:r>
            <a:r>
              <a:rPr lang="nl-NL" sz="2000" dirty="0" err="1"/>
              <a:t>distance</a:t>
            </a:r>
            <a:r>
              <a:rPr lang="nl-NL" sz="2000" dirty="0"/>
              <a:t> van 1,5m kan worden gegarandeerd, is het dragen van een </a:t>
            </a:r>
            <a:r>
              <a:rPr lang="nl-NL" sz="2000" b="1" dirty="0"/>
              <a:t>mondmasker verplicht</a:t>
            </a:r>
            <a:r>
              <a:rPr lang="nl-NL" sz="2000" dirty="0"/>
              <a:t>, zowel voor de leerling, de instructeur als voor de examinator. </a:t>
            </a:r>
            <a:r>
              <a:rPr lang="nl-NL" sz="2000" b="1" dirty="0"/>
              <a:t>In de cockpit </a:t>
            </a:r>
            <a:r>
              <a:rPr lang="nl-NL" sz="2000" dirty="0"/>
              <a:t>is het dragen van een masker sowieso verplicht.</a:t>
            </a:r>
          </a:p>
          <a:p>
            <a:pPr marL="0" indent="0">
              <a:buNone/>
            </a:pPr>
            <a:r>
              <a:rPr lang="nl-NL" sz="2000" dirty="0"/>
              <a:t>✓ Zweefvliegtuigen worden na elke wisseling van bemanning </a:t>
            </a:r>
            <a:r>
              <a:rPr lang="nl-NL" sz="2000" b="1" dirty="0"/>
              <a:t>volledig ontsmet</a:t>
            </a:r>
            <a:r>
              <a:rPr lang="nl-NL" sz="2000" dirty="0"/>
              <a:t>.</a:t>
            </a:r>
          </a:p>
          <a:p>
            <a:pPr marL="0" indent="0">
              <a:buNone/>
            </a:pPr>
            <a:r>
              <a:rPr lang="nl-NL" sz="2000" dirty="0"/>
              <a:t>✓ Er worden </a:t>
            </a:r>
            <a:r>
              <a:rPr lang="nl-NL" sz="2000" b="1" dirty="0"/>
              <a:t>vaste groepjes </a:t>
            </a:r>
            <a:r>
              <a:rPr lang="nl-NL" sz="2000" dirty="0"/>
              <a:t>gemaakt met één instructeur met een aantal leerlingen.</a:t>
            </a:r>
            <a:endParaRPr lang="nl-BE" sz="2000" dirty="0"/>
          </a:p>
        </p:txBody>
      </p:sp>
      <p:pic>
        <p:nvPicPr>
          <p:cNvPr id="15" name="Afbeelding 14" descr="Afbeelding met tekening&#10;&#10;Automatisch gegenereerde beschrijving">
            <a:extLst>
              <a:ext uri="{FF2B5EF4-FFF2-40B4-BE49-F238E27FC236}">
                <a16:creationId xmlns:a16="http://schemas.microsoft.com/office/drawing/2014/main" id="{402D0607-DE9B-475F-8140-F1D28EB58A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27741" y="1655562"/>
            <a:ext cx="1780031" cy="1773438"/>
          </a:xfrm>
          <a:prstGeom prst="rect">
            <a:avLst/>
          </a:prstGeom>
        </p:spPr>
      </p:pic>
      <p:pic>
        <p:nvPicPr>
          <p:cNvPr id="17" name="Afbeelding 16" descr="Afbeelding met tekening&#10;&#10;Automatisch gegenereerde beschrijving">
            <a:extLst>
              <a:ext uri="{FF2B5EF4-FFF2-40B4-BE49-F238E27FC236}">
                <a16:creationId xmlns:a16="http://schemas.microsoft.com/office/drawing/2014/main" id="{DFCA455E-BF55-48C3-BFDE-48555B99BE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27741" y="3829944"/>
            <a:ext cx="1780032" cy="1776984"/>
          </a:xfrm>
          <a:prstGeom prst="rect">
            <a:avLst/>
          </a:prstGeom>
        </p:spPr>
      </p:pic>
    </p:spTree>
    <p:extLst>
      <p:ext uri="{BB962C8B-B14F-4D97-AF65-F5344CB8AC3E}">
        <p14:creationId xmlns:p14="http://schemas.microsoft.com/office/powerpoint/2010/main" val="317232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2F1578C7-BBB0-4479-B6EF-31B05F51FEE6}"/>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17</a:t>
            </a:fld>
            <a:endParaRPr lang="nl-BE" sz="2000" dirty="0"/>
          </a:p>
        </p:txBody>
      </p:sp>
      <p:sp>
        <p:nvSpPr>
          <p:cNvPr id="4" name="Tekstvak 3">
            <a:extLst>
              <a:ext uri="{FF2B5EF4-FFF2-40B4-BE49-F238E27FC236}">
                <a16:creationId xmlns:a16="http://schemas.microsoft.com/office/drawing/2014/main" id="{683D7C1F-1838-4B64-A24E-1602C597CC13}"/>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4D31B104-CA11-49C0-9360-7BAAB1C12C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8DEFC7F7-5F7C-4202-8CF0-339CDCC919F5}"/>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3897C62E-84F9-4897-8CA2-81C1B266189A}"/>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965D2404-B26F-4723-82EB-BDCFA18AF33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jdelijke aanduiding voor inhoud 2">
            <a:extLst>
              <a:ext uri="{FF2B5EF4-FFF2-40B4-BE49-F238E27FC236}">
                <a16:creationId xmlns:a16="http://schemas.microsoft.com/office/drawing/2014/main" id="{A43C4B59-BBE9-414A-BC2E-538D91F2721A}"/>
              </a:ext>
            </a:extLst>
          </p:cNvPr>
          <p:cNvSpPr txBox="1">
            <a:spLocks/>
          </p:cNvSpPr>
          <p:nvPr/>
        </p:nvSpPr>
        <p:spPr>
          <a:xfrm>
            <a:off x="697923" y="1717030"/>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 Voor het reinigen van de buitenkant van vliegtuigen gebruik je bij voorkeur </a:t>
            </a:r>
            <a:r>
              <a:rPr lang="nl-NL" sz="1800" b="1" dirty="0"/>
              <a:t>water met een zeepoplossing</a:t>
            </a:r>
            <a:r>
              <a:rPr lang="nl-NL" sz="1800" dirty="0"/>
              <a:t>. Spoel grondig en droog af.</a:t>
            </a:r>
          </a:p>
          <a:p>
            <a:pPr marL="0" indent="0">
              <a:buNone/>
            </a:pPr>
            <a:r>
              <a:rPr lang="nl-NL" sz="1800" dirty="0"/>
              <a:t>✓ Alternatief kan ook een oplossing van minimum </a:t>
            </a:r>
            <a:r>
              <a:rPr lang="nl-NL" sz="1800" b="1" dirty="0"/>
              <a:t>60% </a:t>
            </a:r>
            <a:r>
              <a:rPr lang="nl-NL" sz="1800" b="1" dirty="0" err="1"/>
              <a:t>isopropyl</a:t>
            </a:r>
            <a:r>
              <a:rPr lang="nl-NL" sz="1800" b="1" dirty="0"/>
              <a:t> alcohol of 62 tot 71% ethanol </a:t>
            </a:r>
            <a:r>
              <a:rPr lang="nl-NL" sz="1800" dirty="0"/>
              <a:t>gebruikt worden (Bron: EASA).</a:t>
            </a:r>
          </a:p>
          <a:p>
            <a:pPr marL="0" indent="0">
              <a:buNone/>
            </a:pPr>
            <a:r>
              <a:rPr lang="nl-NL" sz="1800" dirty="0"/>
              <a:t>✓ Laat een zeep- of alcoholoplossing ook steeds </a:t>
            </a:r>
            <a:r>
              <a:rPr lang="nl-NL" sz="1800" b="1" dirty="0"/>
              <a:t>minstens 30 seconden</a:t>
            </a:r>
            <a:r>
              <a:rPr lang="nl-NL" sz="1800" dirty="0"/>
              <a:t> inwerken alvorens af te drogen.</a:t>
            </a:r>
          </a:p>
          <a:p>
            <a:pPr marL="0" indent="0">
              <a:buNone/>
            </a:pPr>
            <a:r>
              <a:rPr lang="nl-NL" sz="1800" dirty="0"/>
              <a:t>✓ Voor het reinigen van </a:t>
            </a:r>
            <a:r>
              <a:rPr lang="nl-NL" sz="1800" b="1" dirty="0"/>
              <a:t>plexiglas</a:t>
            </a:r>
            <a:r>
              <a:rPr lang="nl-NL" sz="1800" dirty="0"/>
              <a:t> wordt een alcoholoplossing ten sterkste afgeraden. Dit kan verkleuringen en barsten veroorzaken.</a:t>
            </a:r>
          </a:p>
          <a:p>
            <a:pPr marL="0" indent="0">
              <a:buNone/>
            </a:pPr>
            <a:r>
              <a:rPr lang="nl-NL" sz="1800" dirty="0"/>
              <a:t>✓ Opgelet met alcohol-oplossingen: zij zijn </a:t>
            </a:r>
            <a:r>
              <a:rPr lang="nl-NL" sz="1800" b="1" dirty="0"/>
              <a:t>schadelijk en licht ontvlambaar</a:t>
            </a:r>
            <a:r>
              <a:rPr lang="nl-NL" sz="1800" dirty="0"/>
              <a:t>. Gebruik ze enkel op goed verluchte plaatsen en volg steeds de aanwijzingen op het etiket. Zorg voor correcte labels op de gebruikte producten en containers.</a:t>
            </a:r>
          </a:p>
          <a:p>
            <a:pPr marL="0" indent="0">
              <a:buNone/>
            </a:pPr>
            <a:r>
              <a:rPr lang="nl-NL" sz="1800" dirty="0"/>
              <a:t>✓ Werp gebruikte doeken steeds onmiddellijk na gebruik in de </a:t>
            </a:r>
            <a:r>
              <a:rPr lang="nl-NL" sz="1800" b="1" dirty="0"/>
              <a:t>vuilnisbak</a:t>
            </a:r>
            <a:r>
              <a:rPr lang="nl-NL" sz="1800" dirty="0"/>
              <a:t>.</a:t>
            </a:r>
          </a:p>
          <a:p>
            <a:pPr marL="0" indent="0">
              <a:buNone/>
            </a:pPr>
            <a:r>
              <a:rPr lang="nl-NL" sz="1800" dirty="0"/>
              <a:t>✓ </a:t>
            </a:r>
            <a:r>
              <a:rPr lang="nl-NL" sz="1800" b="1" dirty="0"/>
              <a:t>Parachutes</a:t>
            </a:r>
            <a:r>
              <a:rPr lang="nl-NL" sz="1800" dirty="0"/>
              <a:t> mogen in </a:t>
            </a:r>
            <a:r>
              <a:rPr lang="nl-NL" sz="1800" b="1" dirty="0"/>
              <a:t>geen enkel geval ontsmet </a:t>
            </a:r>
            <a:r>
              <a:rPr lang="nl-NL" sz="1800" dirty="0"/>
              <a:t>worden! Alcohol en andere desinfecterende middelen kunnen de stof beschadigen.</a:t>
            </a:r>
            <a:endParaRPr lang="nl-BE" sz="1800" dirty="0"/>
          </a:p>
        </p:txBody>
      </p:sp>
      <p:sp>
        <p:nvSpPr>
          <p:cNvPr id="12" name="Titel 1">
            <a:extLst>
              <a:ext uri="{FF2B5EF4-FFF2-40B4-BE49-F238E27FC236}">
                <a16:creationId xmlns:a16="http://schemas.microsoft.com/office/drawing/2014/main" id="{BAFD7FBB-C723-4217-8B22-EE454CEEB864}"/>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3" name="Titel 1">
            <a:extLst>
              <a:ext uri="{FF2B5EF4-FFF2-40B4-BE49-F238E27FC236}">
                <a16:creationId xmlns:a16="http://schemas.microsoft.com/office/drawing/2014/main" id="{5F5DFA03-A1D4-4216-8EBC-A44E2C073BD3}"/>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Gebruik van reinigingsmiddelen</a:t>
            </a:r>
            <a:endParaRPr lang="nl-BE" sz="2800" b="1" dirty="0">
              <a:solidFill>
                <a:schemeClr val="bg1"/>
              </a:solidFill>
            </a:endParaRPr>
          </a:p>
        </p:txBody>
      </p:sp>
      <p:pic>
        <p:nvPicPr>
          <p:cNvPr id="15" name="Afbeelding 14" descr="Afbeelding met tekening, teken&#10;&#10;Automatisch gegenereerde beschrijving">
            <a:extLst>
              <a:ext uri="{FF2B5EF4-FFF2-40B4-BE49-F238E27FC236}">
                <a16:creationId xmlns:a16="http://schemas.microsoft.com/office/drawing/2014/main" id="{58BDFA1C-9B3B-4E3A-864F-D2E57641CAA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11150" y="910135"/>
            <a:ext cx="1624584" cy="1621536"/>
          </a:xfrm>
          <a:prstGeom prst="rect">
            <a:avLst/>
          </a:prstGeom>
        </p:spPr>
      </p:pic>
      <p:pic>
        <p:nvPicPr>
          <p:cNvPr id="17" name="Afbeelding 16" descr="Afbeelding met tekening&#10;&#10;Automatisch gegenereerde beschrijving">
            <a:extLst>
              <a:ext uri="{FF2B5EF4-FFF2-40B4-BE49-F238E27FC236}">
                <a16:creationId xmlns:a16="http://schemas.microsoft.com/office/drawing/2014/main" id="{EC3C63A8-F18B-4255-B9F3-37303896DA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1150" y="2684780"/>
            <a:ext cx="1624584" cy="1624584"/>
          </a:xfrm>
          <a:prstGeom prst="rect">
            <a:avLst/>
          </a:prstGeom>
        </p:spPr>
      </p:pic>
      <p:pic>
        <p:nvPicPr>
          <p:cNvPr id="19" name="Afbeelding 18" descr="Afbeelding met kruk, ottomaans, tekening&#10;&#10;Automatisch gegenereerde beschrijving">
            <a:extLst>
              <a:ext uri="{FF2B5EF4-FFF2-40B4-BE49-F238E27FC236}">
                <a16:creationId xmlns:a16="http://schemas.microsoft.com/office/drawing/2014/main" id="{B19E566A-85E2-458E-B0DC-0CAC0E1879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33695" y="4420949"/>
            <a:ext cx="1621536" cy="1621536"/>
          </a:xfrm>
          <a:prstGeom prst="rect">
            <a:avLst/>
          </a:prstGeom>
        </p:spPr>
      </p:pic>
    </p:spTree>
    <p:extLst>
      <p:ext uri="{BB962C8B-B14F-4D97-AF65-F5344CB8AC3E}">
        <p14:creationId xmlns:p14="http://schemas.microsoft.com/office/powerpoint/2010/main" val="1192470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88839B8A-D145-41CB-BD7E-C9D1A69B2D21}"/>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18</a:t>
            </a:fld>
            <a:endParaRPr lang="nl-BE" sz="2000" dirty="0"/>
          </a:p>
        </p:txBody>
      </p:sp>
      <p:sp>
        <p:nvSpPr>
          <p:cNvPr id="4" name="Tekstvak 3">
            <a:extLst>
              <a:ext uri="{FF2B5EF4-FFF2-40B4-BE49-F238E27FC236}">
                <a16:creationId xmlns:a16="http://schemas.microsoft.com/office/drawing/2014/main" id="{86ADB3F5-E4D9-4EA8-B2E2-A952A42F4813}"/>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A2CA1763-F7F2-4613-BE1B-DB3844A1DD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B1573E5E-6511-4003-96AD-41E93907E438}"/>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E13B961F-D34D-4C16-9700-15C31E6BFE3C}"/>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D705EEAD-9E03-4B76-BB74-E35CFFA41C3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jdelijke aanduiding voor inhoud 2">
            <a:extLst>
              <a:ext uri="{FF2B5EF4-FFF2-40B4-BE49-F238E27FC236}">
                <a16:creationId xmlns:a16="http://schemas.microsoft.com/office/drawing/2014/main" id="{FC035237-BF6B-4350-BF7C-0CA76A620D7A}"/>
              </a:ext>
            </a:extLst>
          </p:cNvPr>
          <p:cNvSpPr txBox="1">
            <a:spLocks/>
          </p:cNvSpPr>
          <p:nvPr/>
        </p:nvSpPr>
        <p:spPr>
          <a:xfrm>
            <a:off x="722359" y="1876423"/>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Schakel alle elektronica uit en zet de master switch OFF alvorens te beginnen.</a:t>
            </a:r>
          </a:p>
          <a:p>
            <a:pPr marL="0" indent="0">
              <a:buNone/>
            </a:pPr>
            <a:r>
              <a:rPr lang="nl-NL" sz="2000" dirty="0"/>
              <a:t>✓ Reinig voor de vlucht de grote oppervlakken, maar ook de knoppen, schakelaars, ontkoppelingshaak, remkleppenhendel, stuurknuppel, trim maar ook de gordels en sluitingen, afstelmechanisme voetenstuur of </a:t>
            </a:r>
            <a:r>
              <a:rPr lang="nl-NL" sz="2000" dirty="0" err="1"/>
              <a:t>zitkuip</a:t>
            </a:r>
            <a:r>
              <a:rPr lang="nl-NL" sz="2000" dirty="0"/>
              <a:t>, lood dat wordt doorgegeven enz. Vergeet ook de micro, de volledige cockpitrand, rand van de </a:t>
            </a:r>
            <a:r>
              <a:rPr lang="nl-NL" sz="2000" dirty="0" err="1"/>
              <a:t>canopy</a:t>
            </a:r>
            <a:r>
              <a:rPr lang="nl-NL" sz="2000" dirty="0"/>
              <a:t> en het raampje niet!</a:t>
            </a:r>
          </a:p>
          <a:p>
            <a:pPr marL="0" indent="0">
              <a:buNone/>
            </a:pPr>
            <a:r>
              <a:rPr lang="nl-NL" sz="2000" dirty="0"/>
              <a:t>✓ Reinig elektronische displays en glas met een zachte doek om krassen te voorkomen.</a:t>
            </a:r>
          </a:p>
          <a:p>
            <a:pPr marL="0" indent="0">
              <a:buNone/>
            </a:pPr>
            <a:r>
              <a:rPr lang="nl-NL" sz="2000" dirty="0"/>
              <a:t>✓ Gebruik geen vochtige doekjes die citroenzuur of natriumbicarbonaat bevatten. Deze kunnen het beeldscherm verbranden.</a:t>
            </a:r>
          </a:p>
          <a:p>
            <a:pPr marL="0" indent="0">
              <a:buNone/>
            </a:pPr>
            <a:r>
              <a:rPr lang="nl-NL" sz="2000" dirty="0"/>
              <a:t>✓ Instrumenten met </a:t>
            </a:r>
            <a:r>
              <a:rPr lang="nl-NL" sz="2000" dirty="0" err="1"/>
              <a:t>antireflecterend</a:t>
            </a:r>
            <a:r>
              <a:rPr lang="nl-NL" sz="2000" dirty="0"/>
              <a:t> glas kunnen worden gereinigd met een 50% </a:t>
            </a:r>
            <a:r>
              <a:rPr lang="nl-NL" sz="2000" dirty="0" err="1"/>
              <a:t>isopropyl</a:t>
            </a:r>
            <a:r>
              <a:rPr lang="nl-NL" sz="2000" dirty="0"/>
              <a:t> alcohol oplossing (Bron: EASA). Sommige displays hebben plastic schermen (acryl, </a:t>
            </a:r>
            <a:r>
              <a:rPr lang="nl-NL" sz="2000" dirty="0" err="1"/>
              <a:t>lexan</a:t>
            </a:r>
            <a:r>
              <a:rPr lang="nl-NL" sz="2000" dirty="0"/>
              <a:t> of  polycarbonaat), gebruik daarvoor een milde zeepoplossing. Volg best de instructies van de fabrikant</a:t>
            </a:r>
            <a:endParaRPr lang="nl-BE" sz="2000" dirty="0"/>
          </a:p>
        </p:txBody>
      </p:sp>
      <p:sp>
        <p:nvSpPr>
          <p:cNvPr id="12" name="Titel 1">
            <a:extLst>
              <a:ext uri="{FF2B5EF4-FFF2-40B4-BE49-F238E27FC236}">
                <a16:creationId xmlns:a16="http://schemas.microsoft.com/office/drawing/2014/main" id="{CE0E03FA-76A4-42D3-AAA7-486A4E5491FF}"/>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3" name="Titel 1">
            <a:extLst>
              <a:ext uri="{FF2B5EF4-FFF2-40B4-BE49-F238E27FC236}">
                <a16:creationId xmlns:a16="http://schemas.microsoft.com/office/drawing/2014/main" id="{C6FEBA76-7E1C-4C2A-8B3E-0E2B6A09684C}"/>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Reinigen van de cockpit</a:t>
            </a:r>
            <a:endParaRPr lang="nl-BE" sz="2800" b="1" dirty="0">
              <a:solidFill>
                <a:schemeClr val="bg1"/>
              </a:solidFill>
            </a:endParaRPr>
          </a:p>
        </p:txBody>
      </p:sp>
      <p:pic>
        <p:nvPicPr>
          <p:cNvPr id="15" name="Afbeelding 14" descr="Afbeelding met tekening, paraplu&#10;&#10;Automatisch gegenereerde beschrijving">
            <a:extLst>
              <a:ext uri="{FF2B5EF4-FFF2-40B4-BE49-F238E27FC236}">
                <a16:creationId xmlns:a16="http://schemas.microsoft.com/office/drawing/2014/main" id="{5C59DB74-C8D4-4293-96DB-46052A67E4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58920" y="4605396"/>
            <a:ext cx="1376493" cy="1374570"/>
          </a:xfrm>
          <a:prstGeom prst="rect">
            <a:avLst/>
          </a:prstGeom>
        </p:spPr>
      </p:pic>
      <p:pic>
        <p:nvPicPr>
          <p:cNvPr id="17" name="Afbeelding 16" descr="Afbeelding met object, klok, teken, computer&#10;&#10;Automatisch gegenereerde beschrijving">
            <a:extLst>
              <a:ext uri="{FF2B5EF4-FFF2-40B4-BE49-F238E27FC236}">
                <a16:creationId xmlns:a16="http://schemas.microsoft.com/office/drawing/2014/main" id="{CD18E820-0DDD-406C-B850-D20821A99A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1139" y="935874"/>
            <a:ext cx="1586796" cy="1586796"/>
          </a:xfrm>
          <a:prstGeom prst="rect">
            <a:avLst/>
          </a:prstGeom>
        </p:spPr>
      </p:pic>
      <p:pic>
        <p:nvPicPr>
          <p:cNvPr id="19" name="Afbeelding 18" descr="Afbeelding met tekening&#10;&#10;Automatisch gegenereerde beschrijving">
            <a:extLst>
              <a:ext uri="{FF2B5EF4-FFF2-40B4-BE49-F238E27FC236}">
                <a16:creationId xmlns:a16="http://schemas.microsoft.com/office/drawing/2014/main" id="{CD9FB47F-3AF0-4EA6-90F5-104BB0A2F11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71139" y="2768232"/>
            <a:ext cx="1624584" cy="1621536"/>
          </a:xfrm>
          <a:prstGeom prst="rect">
            <a:avLst/>
          </a:prstGeom>
        </p:spPr>
      </p:pic>
    </p:spTree>
    <p:extLst>
      <p:ext uri="{BB962C8B-B14F-4D97-AF65-F5344CB8AC3E}">
        <p14:creationId xmlns:p14="http://schemas.microsoft.com/office/powerpoint/2010/main" val="160724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31226922-2264-46A6-95EB-C74C89F0340A}"/>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19</a:t>
            </a:fld>
            <a:endParaRPr lang="nl-BE" sz="2000" dirty="0"/>
          </a:p>
        </p:txBody>
      </p:sp>
      <p:sp>
        <p:nvSpPr>
          <p:cNvPr id="4" name="Tekstvak 3">
            <a:extLst>
              <a:ext uri="{FF2B5EF4-FFF2-40B4-BE49-F238E27FC236}">
                <a16:creationId xmlns:a16="http://schemas.microsoft.com/office/drawing/2014/main" id="{3A36E7A1-7926-421D-ADB2-097F04203740}"/>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9BBDCB6C-B123-4619-808E-40669CB829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ACE1AB87-67AF-4826-B3F2-63A396A76E92}"/>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179E5E3C-F746-4951-BEF6-019684549099}"/>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A1528C64-B261-4575-8839-C1BBCEF4E3E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jdelijke aanduiding voor inhoud 2">
            <a:extLst>
              <a:ext uri="{FF2B5EF4-FFF2-40B4-BE49-F238E27FC236}">
                <a16:creationId xmlns:a16="http://schemas.microsoft.com/office/drawing/2014/main" id="{D8F75C29-0162-4F3B-AEAE-401E391FC40A}"/>
              </a:ext>
            </a:extLst>
          </p:cNvPr>
          <p:cNvSpPr txBox="1">
            <a:spLocks/>
          </p:cNvSpPr>
          <p:nvPr/>
        </p:nvSpPr>
        <p:spPr>
          <a:xfrm>
            <a:off x="722359" y="1876423"/>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 Gebruik zo min mogelijk vloeistof maar laat wel minstens 30 seconden inwerken om het virus te doden. Veeg ze dan weg. Zorg ervoor dat er geen vloeistoffen in het instrumentenpaneel komen.</a:t>
            </a:r>
          </a:p>
          <a:p>
            <a:pPr marL="0" indent="0">
              <a:buNone/>
            </a:pPr>
            <a:r>
              <a:rPr lang="nl-NL" sz="2000" dirty="0"/>
              <a:t>✓ Zorg dat er geen vocht achter het </a:t>
            </a:r>
            <a:r>
              <a:rPr lang="nl-NL" sz="2000" dirty="0" err="1"/>
              <a:t>beelscherm</a:t>
            </a:r>
            <a:r>
              <a:rPr lang="nl-NL" sz="2000" dirty="0"/>
              <a:t>, toetsen of draaiknoppen geraakt.</a:t>
            </a:r>
          </a:p>
          <a:p>
            <a:pPr marL="0" indent="0">
              <a:buNone/>
            </a:pPr>
            <a:r>
              <a:rPr lang="nl-NL" sz="2000" dirty="0"/>
              <a:t>✓ Zorg voor goede ventilatie en draag beschermende kleding zoals aanbevolen door de fabrikant van het reinigingsmiddel. Laat de cockpit voldoende verluchten.</a:t>
            </a:r>
          </a:p>
          <a:p>
            <a:pPr marL="0" indent="0">
              <a:buNone/>
            </a:pPr>
            <a:r>
              <a:rPr lang="nl-NL" sz="2000" dirty="0"/>
              <a:t>✓ Microfoons moeten beschermd worden door een filter of plastic film. Je kan hiervoor </a:t>
            </a:r>
            <a:r>
              <a:rPr lang="nl-NL" sz="2000" dirty="0" err="1"/>
              <a:t>bvb</a:t>
            </a:r>
            <a:r>
              <a:rPr lang="nl-NL" sz="2000" dirty="0"/>
              <a:t>. keukenfolie gebruiken. De microfoon is zowat het meest besmettelijke voorwerp in de cockpit. Vermijd aanraking met je handen en lippen.</a:t>
            </a:r>
          </a:p>
          <a:p>
            <a:pPr marL="0" indent="0">
              <a:buNone/>
            </a:pPr>
            <a:r>
              <a:rPr lang="nl-NL" sz="2000" dirty="0"/>
              <a:t>✓ </a:t>
            </a:r>
            <a:r>
              <a:rPr lang="nl-NL" sz="2000" dirty="0" err="1"/>
              <a:t>UV-licht</a:t>
            </a:r>
            <a:r>
              <a:rPr lang="nl-NL" sz="2000" dirty="0"/>
              <a:t> werkt ontsmettend. Je kan overwegen om geen cockpithoezen te gebruiken tijdens de vliegdag. Let wel op voor brandgevaar omwille van het lenseffect, vooral bij openstaande cockpits!</a:t>
            </a:r>
            <a:endParaRPr lang="nl-BE" sz="2000" dirty="0"/>
          </a:p>
        </p:txBody>
      </p:sp>
      <p:sp>
        <p:nvSpPr>
          <p:cNvPr id="12" name="Titel 1">
            <a:extLst>
              <a:ext uri="{FF2B5EF4-FFF2-40B4-BE49-F238E27FC236}">
                <a16:creationId xmlns:a16="http://schemas.microsoft.com/office/drawing/2014/main" id="{8E25516B-5CF4-499A-A818-A189AE0A7BD0}"/>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3" name="Titel 1">
            <a:extLst>
              <a:ext uri="{FF2B5EF4-FFF2-40B4-BE49-F238E27FC236}">
                <a16:creationId xmlns:a16="http://schemas.microsoft.com/office/drawing/2014/main" id="{F0272870-3A0B-4E11-B301-D4CCB51DFD50}"/>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Reinigen van de cockpit</a:t>
            </a:r>
            <a:endParaRPr lang="nl-BE" sz="2800" b="1" dirty="0">
              <a:solidFill>
                <a:schemeClr val="bg1"/>
              </a:solidFill>
            </a:endParaRPr>
          </a:p>
        </p:txBody>
      </p:sp>
      <p:pic>
        <p:nvPicPr>
          <p:cNvPr id="15" name="Afbeelding 14" descr="Afbeelding met tekening&#10;&#10;Automatisch gegenereerde beschrijving">
            <a:extLst>
              <a:ext uri="{FF2B5EF4-FFF2-40B4-BE49-F238E27FC236}">
                <a16:creationId xmlns:a16="http://schemas.microsoft.com/office/drawing/2014/main" id="{B66E5094-C9D6-44A7-8680-D552E7E3AA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09626" y="1876423"/>
            <a:ext cx="1624584" cy="1624584"/>
          </a:xfrm>
          <a:prstGeom prst="rect">
            <a:avLst/>
          </a:prstGeom>
        </p:spPr>
      </p:pic>
      <p:pic>
        <p:nvPicPr>
          <p:cNvPr id="17" name="Afbeelding 16" descr="Afbeelding met tekening, computer&#10;&#10;Automatisch gegenereerde beschrijving">
            <a:extLst>
              <a:ext uri="{FF2B5EF4-FFF2-40B4-BE49-F238E27FC236}">
                <a16:creationId xmlns:a16="http://schemas.microsoft.com/office/drawing/2014/main" id="{759BC33D-8CCB-4CAE-BD40-75E268B571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2674" y="3811610"/>
            <a:ext cx="1621536" cy="1621536"/>
          </a:xfrm>
          <a:prstGeom prst="rect">
            <a:avLst/>
          </a:prstGeom>
        </p:spPr>
      </p:pic>
    </p:spTree>
    <p:extLst>
      <p:ext uri="{BB962C8B-B14F-4D97-AF65-F5344CB8AC3E}">
        <p14:creationId xmlns:p14="http://schemas.microsoft.com/office/powerpoint/2010/main" val="878497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troomdiagram: Document 11">
            <a:extLst>
              <a:ext uri="{FF2B5EF4-FFF2-40B4-BE49-F238E27FC236}">
                <a16:creationId xmlns:a16="http://schemas.microsoft.com/office/drawing/2014/main" id="{FF0097CB-F618-4D7C-A78F-4AC3507BA204}"/>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5" name="Afbeelding 4">
            <a:extLst>
              <a:ext uri="{FF2B5EF4-FFF2-40B4-BE49-F238E27FC236}">
                <a16:creationId xmlns:a16="http://schemas.microsoft.com/office/drawing/2014/main" id="{961BFC62-566B-48A7-AD50-99238BF27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9" name="Rechte verbindingslijn 8">
            <a:extLst>
              <a:ext uri="{FF2B5EF4-FFF2-40B4-BE49-F238E27FC236}">
                <a16:creationId xmlns:a16="http://schemas.microsoft.com/office/drawing/2014/main" id="{7D89BF1F-9929-4351-A280-C4F698A9A2BB}"/>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10" name="Tijdelijke aanduiding voor dianummer 19">
            <a:extLst>
              <a:ext uri="{FF2B5EF4-FFF2-40B4-BE49-F238E27FC236}">
                <a16:creationId xmlns:a16="http://schemas.microsoft.com/office/drawing/2014/main" id="{ECECB011-C5F3-47FB-9E66-6CBFF21C2B05}"/>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2</a:t>
            </a:fld>
            <a:endParaRPr lang="nl-BE" sz="2000" dirty="0"/>
          </a:p>
        </p:txBody>
      </p:sp>
      <p:pic>
        <p:nvPicPr>
          <p:cNvPr id="13" name="Afbeelding 12" descr="Afbeelding met tekening&#10;&#10;Automatisch gegenereerde beschrijving">
            <a:extLst>
              <a:ext uri="{FF2B5EF4-FFF2-40B4-BE49-F238E27FC236}">
                <a16:creationId xmlns:a16="http://schemas.microsoft.com/office/drawing/2014/main" id="{E89E5A35-F6AC-403C-97C7-B99AAD1B95C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2" name="Titel 1">
            <a:extLst>
              <a:ext uri="{FF2B5EF4-FFF2-40B4-BE49-F238E27FC236}">
                <a16:creationId xmlns:a16="http://schemas.microsoft.com/office/drawing/2014/main" id="{53CE6A92-FAE4-40D6-AF05-814C8612862F}"/>
              </a:ext>
            </a:extLst>
          </p:cNvPr>
          <p:cNvSpPr>
            <a:spLocks noGrp="1"/>
          </p:cNvSpPr>
          <p:nvPr>
            <p:ph type="title"/>
          </p:nvPr>
        </p:nvSpPr>
        <p:spPr>
          <a:xfrm>
            <a:off x="1490655" y="647874"/>
            <a:ext cx="4605345" cy="431125"/>
          </a:xfrm>
        </p:spPr>
        <p:txBody>
          <a:bodyPr>
            <a:normAutofit fontScale="90000"/>
          </a:bodyPr>
          <a:lstStyle/>
          <a:p>
            <a:r>
              <a:rPr lang="nl-NL" sz="2800" b="1" dirty="0">
                <a:solidFill>
                  <a:schemeClr val="bg1"/>
                </a:solidFill>
              </a:rPr>
              <a:t>Basis voor de heropstart zweefvliegactiviteiten</a:t>
            </a:r>
            <a:br>
              <a:rPr lang="nl-NL" sz="2800" b="1" dirty="0">
                <a:solidFill>
                  <a:schemeClr val="bg1"/>
                </a:solidFill>
              </a:rPr>
            </a:br>
            <a:br>
              <a:rPr lang="nl-BE" sz="2800" dirty="0">
                <a:solidFill>
                  <a:schemeClr val="bg1"/>
                </a:solidFill>
              </a:rPr>
            </a:br>
            <a:endParaRPr lang="nl-BE" sz="2800" b="1" dirty="0">
              <a:solidFill>
                <a:schemeClr val="bg1"/>
              </a:solidFill>
            </a:endParaRPr>
          </a:p>
        </p:txBody>
      </p:sp>
      <p:sp>
        <p:nvSpPr>
          <p:cNvPr id="14" name="Titel 1">
            <a:extLst>
              <a:ext uri="{FF2B5EF4-FFF2-40B4-BE49-F238E27FC236}">
                <a16:creationId xmlns:a16="http://schemas.microsoft.com/office/drawing/2014/main" id="{CDE819A6-3D30-4C4B-B11E-94BB21A92556}"/>
              </a:ext>
            </a:extLst>
          </p:cNvPr>
          <p:cNvSpPr txBox="1">
            <a:spLocks/>
          </p:cNvSpPr>
          <p:nvPr/>
        </p:nvSpPr>
        <p:spPr>
          <a:xfrm>
            <a:off x="1490655" y="926605"/>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2000" b="1" dirty="0">
                <a:solidFill>
                  <a:schemeClr val="bg1"/>
                </a:solidFill>
              </a:rPr>
              <a:t>Inhoud</a:t>
            </a:r>
          </a:p>
        </p:txBody>
      </p:sp>
      <p:pic>
        <p:nvPicPr>
          <p:cNvPr id="15" name="Tijdelijke aanduiding voor inhoud 14" descr="Afbeelding met tekening&#10;&#10;Automatisch gegenereerde beschrijving">
            <a:extLst>
              <a:ext uri="{FF2B5EF4-FFF2-40B4-BE49-F238E27FC236}">
                <a16:creationId xmlns:a16="http://schemas.microsoft.com/office/drawing/2014/main" id="{A9485C6E-3912-4434-97D1-9BF5D8B85365}"/>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8610600" y="3348587"/>
            <a:ext cx="1264036" cy="1261872"/>
          </a:xfrm>
          <a:prstGeom prst="rect">
            <a:avLst/>
          </a:prstGeom>
        </p:spPr>
      </p:pic>
      <p:pic>
        <p:nvPicPr>
          <p:cNvPr id="17" name="Afbeelding 16" descr="Afbeelding met klok, tekening&#10;&#10;Automatisch gegenereerde beschrijving">
            <a:extLst>
              <a:ext uri="{FF2B5EF4-FFF2-40B4-BE49-F238E27FC236}">
                <a16:creationId xmlns:a16="http://schemas.microsoft.com/office/drawing/2014/main" id="{987DAC5E-02FD-4ED1-A830-C90D37E034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17708" y="3356953"/>
            <a:ext cx="1261872" cy="1261872"/>
          </a:xfrm>
          <a:prstGeom prst="rect">
            <a:avLst/>
          </a:prstGeom>
        </p:spPr>
      </p:pic>
      <p:pic>
        <p:nvPicPr>
          <p:cNvPr id="18" name="Afbeelding 17" descr="Afbeelding met tekening&#10;&#10;Automatisch gegenereerde beschrijving">
            <a:extLst>
              <a:ext uri="{FF2B5EF4-FFF2-40B4-BE49-F238E27FC236}">
                <a16:creationId xmlns:a16="http://schemas.microsoft.com/office/drawing/2014/main" id="{B2024D6A-37B2-42D6-9ABF-BAA20D5B8D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83487" y="3340222"/>
            <a:ext cx="1279912" cy="1278603"/>
          </a:xfrm>
          <a:prstGeom prst="rect">
            <a:avLst/>
          </a:prstGeom>
        </p:spPr>
      </p:pic>
      <p:pic>
        <p:nvPicPr>
          <p:cNvPr id="18434" name="Picture 2" descr="my.belgium.be | Uw online overheidsdienst">
            <a:extLst>
              <a:ext uri="{FF2B5EF4-FFF2-40B4-BE49-F238E27FC236}">
                <a16:creationId xmlns:a16="http://schemas.microsoft.com/office/drawing/2014/main" id="{2E4B82B5-D056-44E2-904A-05B242BE8FA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95295" y="652937"/>
            <a:ext cx="1097243" cy="811371"/>
          </a:xfrm>
          <a:prstGeom prst="rect">
            <a:avLst/>
          </a:prstGeom>
          <a:noFill/>
          <a:extLst>
            <a:ext uri="{909E8E84-426E-40DD-AFC4-6F175D3DCCD1}">
              <a14:hiddenFill xmlns:a14="http://schemas.microsoft.com/office/drawing/2010/main">
                <a:solidFill>
                  <a:srgbClr val="FFFFFF"/>
                </a:solidFill>
              </a14:hiddenFill>
            </a:ext>
          </a:extLst>
        </p:spPr>
      </p:pic>
      <p:sp>
        <p:nvSpPr>
          <p:cNvPr id="19" name="Tekstvak 18">
            <a:extLst>
              <a:ext uri="{FF2B5EF4-FFF2-40B4-BE49-F238E27FC236}">
                <a16:creationId xmlns:a16="http://schemas.microsoft.com/office/drawing/2014/main" id="{2783DE64-9F68-4B18-AB61-F1720D191CAA}"/>
              </a:ext>
            </a:extLst>
          </p:cNvPr>
          <p:cNvSpPr txBox="1"/>
          <p:nvPr/>
        </p:nvSpPr>
        <p:spPr>
          <a:xfrm>
            <a:off x="7496676" y="1606210"/>
            <a:ext cx="4290794" cy="830997"/>
          </a:xfrm>
          <a:prstGeom prst="rect">
            <a:avLst/>
          </a:prstGeom>
          <a:noFill/>
        </p:spPr>
        <p:txBody>
          <a:bodyPr wrap="square" rtlCol="0">
            <a:spAutoFit/>
          </a:bodyPr>
          <a:lstStyle/>
          <a:p>
            <a:pPr algn="r"/>
            <a:r>
              <a:rPr lang="nl-NL" sz="1600" dirty="0"/>
              <a:t>Meer informatie over het coronavirus is te vinden op de website van de federale overheid: </a:t>
            </a:r>
            <a:r>
              <a:rPr lang="fr-FR" sz="1600" dirty="0"/>
              <a:t>https://www.info-coronavirus.be/</a:t>
            </a:r>
            <a:endParaRPr lang="nl-BE" sz="1600" dirty="0"/>
          </a:p>
        </p:txBody>
      </p:sp>
      <p:sp>
        <p:nvSpPr>
          <p:cNvPr id="21" name="Tekstvak 20">
            <a:extLst>
              <a:ext uri="{FF2B5EF4-FFF2-40B4-BE49-F238E27FC236}">
                <a16:creationId xmlns:a16="http://schemas.microsoft.com/office/drawing/2014/main" id="{BFE28202-DA07-42C6-B939-4939FAA452DA}"/>
              </a:ext>
            </a:extLst>
          </p:cNvPr>
          <p:cNvSpPr txBox="1"/>
          <p:nvPr/>
        </p:nvSpPr>
        <p:spPr>
          <a:xfrm>
            <a:off x="6823403" y="4933424"/>
            <a:ext cx="1687203" cy="584775"/>
          </a:xfrm>
          <a:prstGeom prst="rect">
            <a:avLst/>
          </a:prstGeom>
          <a:noFill/>
        </p:spPr>
        <p:txBody>
          <a:bodyPr wrap="square" rtlCol="0">
            <a:spAutoFit/>
          </a:bodyPr>
          <a:lstStyle/>
          <a:p>
            <a:pPr algn="ctr"/>
            <a:r>
              <a:rPr lang="fr-FR" sz="1600" dirty="0" err="1"/>
              <a:t>Was</a:t>
            </a:r>
            <a:r>
              <a:rPr lang="fr-FR" sz="1600" dirty="0"/>
              <a:t> </a:t>
            </a:r>
            <a:r>
              <a:rPr lang="fr-FR" sz="1600" dirty="0" err="1"/>
              <a:t>regelmatig</a:t>
            </a:r>
            <a:endParaRPr lang="fr-FR" sz="1600" dirty="0"/>
          </a:p>
          <a:p>
            <a:pPr algn="ctr"/>
            <a:r>
              <a:rPr lang="fr-FR" sz="1600" dirty="0"/>
              <a:t>je </a:t>
            </a:r>
            <a:r>
              <a:rPr lang="fr-FR" sz="1600" dirty="0" err="1"/>
              <a:t>handen</a:t>
            </a:r>
            <a:endParaRPr lang="nl-BE" sz="1600" dirty="0"/>
          </a:p>
        </p:txBody>
      </p:sp>
      <p:sp>
        <p:nvSpPr>
          <p:cNvPr id="23" name="Tekstvak 22">
            <a:extLst>
              <a:ext uri="{FF2B5EF4-FFF2-40B4-BE49-F238E27FC236}">
                <a16:creationId xmlns:a16="http://schemas.microsoft.com/office/drawing/2014/main" id="{482D46A5-A911-4380-868A-445DEAC4EEAA}"/>
              </a:ext>
            </a:extLst>
          </p:cNvPr>
          <p:cNvSpPr txBox="1"/>
          <p:nvPr/>
        </p:nvSpPr>
        <p:spPr>
          <a:xfrm>
            <a:off x="8654733" y="4887569"/>
            <a:ext cx="1495425" cy="584775"/>
          </a:xfrm>
          <a:prstGeom prst="rect">
            <a:avLst/>
          </a:prstGeom>
          <a:noFill/>
        </p:spPr>
        <p:txBody>
          <a:bodyPr wrap="square" rtlCol="0">
            <a:spAutoFit/>
          </a:bodyPr>
          <a:lstStyle/>
          <a:p>
            <a:pPr algn="ctr"/>
            <a:r>
              <a:rPr lang="fr-FR" sz="1600" dirty="0" err="1"/>
              <a:t>Draag</a:t>
            </a:r>
            <a:r>
              <a:rPr lang="fr-FR" sz="1600" dirty="0"/>
              <a:t> </a:t>
            </a:r>
            <a:r>
              <a:rPr lang="fr-FR" sz="1600" dirty="0" err="1"/>
              <a:t>een</a:t>
            </a:r>
            <a:endParaRPr lang="fr-FR" sz="1600" dirty="0"/>
          </a:p>
          <a:p>
            <a:pPr algn="ctr"/>
            <a:r>
              <a:rPr lang="fr-FR" sz="1600" dirty="0" err="1"/>
              <a:t>mondmasker</a:t>
            </a:r>
            <a:endParaRPr lang="nl-BE" sz="1600" dirty="0"/>
          </a:p>
        </p:txBody>
      </p:sp>
      <p:sp>
        <p:nvSpPr>
          <p:cNvPr id="24" name="Tekstvak 23">
            <a:extLst>
              <a:ext uri="{FF2B5EF4-FFF2-40B4-BE49-F238E27FC236}">
                <a16:creationId xmlns:a16="http://schemas.microsoft.com/office/drawing/2014/main" id="{F8C00869-EA2F-4480-9336-AEB2D106B6E2}"/>
              </a:ext>
            </a:extLst>
          </p:cNvPr>
          <p:cNvSpPr txBox="1"/>
          <p:nvPr/>
        </p:nvSpPr>
        <p:spPr>
          <a:xfrm>
            <a:off x="10294285" y="4887569"/>
            <a:ext cx="1808513" cy="584775"/>
          </a:xfrm>
          <a:prstGeom prst="rect">
            <a:avLst/>
          </a:prstGeom>
          <a:noFill/>
        </p:spPr>
        <p:txBody>
          <a:bodyPr wrap="square" rtlCol="0">
            <a:spAutoFit/>
          </a:bodyPr>
          <a:lstStyle/>
          <a:p>
            <a:pPr algn="ctr"/>
            <a:r>
              <a:rPr lang="fr-FR" sz="1600" dirty="0"/>
              <a:t>Hou </a:t>
            </a:r>
            <a:r>
              <a:rPr lang="fr-FR" sz="1600" dirty="0" err="1"/>
              <a:t>minstens</a:t>
            </a:r>
            <a:endParaRPr lang="fr-FR" sz="1600" dirty="0"/>
          </a:p>
          <a:p>
            <a:pPr algn="ctr"/>
            <a:r>
              <a:rPr lang="fr-FR" sz="1600" dirty="0"/>
              <a:t>1,5m </a:t>
            </a:r>
            <a:r>
              <a:rPr lang="fr-FR" sz="1600" dirty="0" err="1"/>
              <a:t>afstand</a:t>
            </a:r>
            <a:r>
              <a:rPr lang="fr-FR" sz="1600" dirty="0"/>
              <a:t>!</a:t>
            </a:r>
            <a:endParaRPr lang="nl-BE" sz="1600" dirty="0"/>
          </a:p>
        </p:txBody>
      </p:sp>
      <p:sp>
        <p:nvSpPr>
          <p:cNvPr id="22" name="Tekstvak 21">
            <a:extLst>
              <a:ext uri="{FF2B5EF4-FFF2-40B4-BE49-F238E27FC236}">
                <a16:creationId xmlns:a16="http://schemas.microsoft.com/office/drawing/2014/main" id="{E10FE82D-48F2-46FD-9597-E62E194F864F}"/>
              </a:ext>
            </a:extLst>
          </p:cNvPr>
          <p:cNvSpPr txBox="1"/>
          <p:nvPr/>
        </p:nvSpPr>
        <p:spPr>
          <a:xfrm>
            <a:off x="1100048" y="1685250"/>
            <a:ext cx="4834860" cy="4278094"/>
          </a:xfrm>
          <a:prstGeom prst="rect">
            <a:avLst/>
          </a:prstGeom>
          <a:noFill/>
        </p:spPr>
        <p:txBody>
          <a:bodyPr wrap="square" rtlCol="0">
            <a:spAutoFit/>
          </a:bodyPr>
          <a:lstStyle/>
          <a:p>
            <a:r>
              <a:rPr lang="nl-NL" sz="1600" dirty="0"/>
              <a:t>Inhoudsopgave........................................................ 2</a:t>
            </a:r>
          </a:p>
          <a:p>
            <a:r>
              <a:rPr lang="nl-NL" sz="1600" dirty="0">
                <a:hlinkClick r:id="rId9" action="ppaction://hlinksldjump"/>
              </a:rPr>
              <a:t>Inleiding................................................................... 3</a:t>
            </a:r>
            <a:endParaRPr lang="nl-NL" sz="1600" dirty="0"/>
          </a:p>
          <a:p>
            <a:r>
              <a:rPr lang="nl-NL" sz="1600" dirty="0">
                <a:hlinkClick r:id="rId10" action="ppaction://hlinksldjump"/>
              </a:rPr>
              <a:t>De 3 principes van de heropstart............................ 4</a:t>
            </a:r>
            <a:endParaRPr lang="nl-NL" sz="1600" dirty="0"/>
          </a:p>
          <a:p>
            <a:r>
              <a:rPr lang="nl-NL" sz="1600" dirty="0">
                <a:hlinkClick r:id="rId11" action="ppaction://hlinksldjump"/>
              </a:rPr>
              <a:t>Richtlijnen voor de clubs en piloten........................ 5</a:t>
            </a:r>
            <a:endParaRPr lang="nl-NL" sz="1600" dirty="0"/>
          </a:p>
          <a:p>
            <a:r>
              <a:rPr lang="nl-NL" sz="1600" dirty="0">
                <a:hlinkClick r:id="rId12" action="ppaction://hlinksldjump"/>
              </a:rPr>
              <a:t>Symptomen van COVID-19...................................... 6</a:t>
            </a:r>
            <a:endParaRPr lang="nl-NL" sz="1600" dirty="0"/>
          </a:p>
          <a:p>
            <a:r>
              <a:rPr lang="nl-NL" sz="1600" dirty="0">
                <a:hlinkClick r:id="rId13" action="ppaction://hlinksldjump"/>
              </a:rPr>
              <a:t>Procedures voor handen wassen............................ 7</a:t>
            </a:r>
            <a:endParaRPr lang="nl-NL" sz="1600" dirty="0"/>
          </a:p>
          <a:p>
            <a:r>
              <a:rPr lang="nl-NL" sz="1600" dirty="0">
                <a:hlinkClick r:id="rId14" action="ppaction://hlinksldjump"/>
              </a:rPr>
              <a:t>Maatregelen te nemen door de club...................... 8</a:t>
            </a:r>
            <a:endParaRPr lang="nl-NL" sz="1600" dirty="0"/>
          </a:p>
          <a:p>
            <a:r>
              <a:rPr lang="nl-NL" sz="1600" dirty="0">
                <a:hlinkClick r:id="rId15" action="ppaction://hlinksldjump"/>
              </a:rPr>
              <a:t>Maatregelen te nemen door de piloten................ 11</a:t>
            </a:r>
            <a:endParaRPr lang="nl-NL" sz="1600" dirty="0"/>
          </a:p>
          <a:p>
            <a:r>
              <a:rPr lang="nl-NL" sz="1600" dirty="0">
                <a:hlinkClick r:id="rId16" action="ppaction://hlinksldjump"/>
              </a:rPr>
              <a:t>Toegang tot lokalen en hangars............................. 12</a:t>
            </a:r>
            <a:endParaRPr lang="nl-NL" sz="1600" dirty="0"/>
          </a:p>
          <a:p>
            <a:r>
              <a:rPr lang="nl-NL" sz="1600" dirty="0">
                <a:hlinkClick r:id="rId17" action="ppaction://hlinksldjump"/>
              </a:rPr>
              <a:t>Briefing en vluchtvoorbereiding............................ 13</a:t>
            </a:r>
            <a:endParaRPr lang="nl-NL" sz="1600" dirty="0"/>
          </a:p>
          <a:p>
            <a:r>
              <a:rPr lang="nl-NL" sz="1600" dirty="0">
                <a:hlinkClick r:id="rId18" action="ppaction://hlinksldjump"/>
              </a:rPr>
              <a:t>Verplaatsen van toestellen.................................... 14</a:t>
            </a:r>
            <a:endParaRPr lang="nl-NL" sz="1600" dirty="0"/>
          </a:p>
          <a:p>
            <a:r>
              <a:rPr lang="nl-NL" sz="1600" dirty="0">
                <a:hlinkClick r:id="rId19" action="ppaction://hlinksldjump"/>
              </a:rPr>
              <a:t>Op de startplaats................................................... 15</a:t>
            </a:r>
            <a:endParaRPr lang="nl-NL" sz="1600" dirty="0"/>
          </a:p>
          <a:p>
            <a:r>
              <a:rPr lang="nl-NL" sz="1600" dirty="0">
                <a:hlinkClick r:id="rId20" action="ppaction://hlinksldjump"/>
              </a:rPr>
              <a:t>Les- en checkvluchten........................................... 16</a:t>
            </a:r>
            <a:endParaRPr lang="nl-NL" sz="1600" dirty="0"/>
          </a:p>
          <a:p>
            <a:r>
              <a:rPr lang="nl-NL" sz="1600" dirty="0">
                <a:hlinkClick r:id="rId21" action="ppaction://hlinksldjump"/>
              </a:rPr>
              <a:t>Gebruik van reinigingsmiddelen........................... 17</a:t>
            </a:r>
            <a:endParaRPr lang="nl-NL" sz="1600" dirty="0"/>
          </a:p>
          <a:p>
            <a:r>
              <a:rPr lang="nl-NL" sz="1600" dirty="0">
                <a:hlinkClick r:id="rId22" action="ppaction://hlinksldjump"/>
              </a:rPr>
              <a:t>Reinigen van de cockpit (1)................................... 18</a:t>
            </a:r>
            <a:endParaRPr lang="nl-NL" sz="1600" dirty="0"/>
          </a:p>
          <a:p>
            <a:r>
              <a:rPr lang="nl-NL" sz="1600" dirty="0">
                <a:hlinkClick r:id="rId23" action="ppaction://hlinksldjump"/>
              </a:rPr>
              <a:t>Gegevensverwerking............................................. 20</a:t>
            </a:r>
            <a:endParaRPr lang="nl-NL" sz="1600" dirty="0"/>
          </a:p>
          <a:p>
            <a:r>
              <a:rPr lang="nl-NL" sz="1600" dirty="0">
                <a:hlinkClick r:id="rId24" action="ppaction://hlinksldjump"/>
              </a:rPr>
              <a:t>Verklaring van het clublid...................................... 21</a:t>
            </a:r>
            <a:endParaRPr lang="nl-BE" sz="1600" dirty="0"/>
          </a:p>
        </p:txBody>
      </p:sp>
      <p:cxnSp>
        <p:nvCxnSpPr>
          <p:cNvPr id="26" name="Rechte verbindingslijn 25">
            <a:extLst>
              <a:ext uri="{FF2B5EF4-FFF2-40B4-BE49-F238E27FC236}">
                <a16:creationId xmlns:a16="http://schemas.microsoft.com/office/drawing/2014/main" id="{374D36EC-8FC8-4A40-8A06-194BCF3409F4}"/>
              </a:ext>
            </a:extLst>
          </p:cNvPr>
          <p:cNvCxnSpPr>
            <a:cxnSpLocks/>
          </p:cNvCxnSpPr>
          <p:nvPr/>
        </p:nvCxnSpPr>
        <p:spPr>
          <a:xfrm flipV="1">
            <a:off x="6443758" y="2202177"/>
            <a:ext cx="0" cy="3077539"/>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7" name="Tekstvak 26">
            <a:extLst>
              <a:ext uri="{FF2B5EF4-FFF2-40B4-BE49-F238E27FC236}">
                <a16:creationId xmlns:a16="http://schemas.microsoft.com/office/drawing/2014/main" id="{89E1A864-AAA4-427F-927A-601EE77081E7}"/>
              </a:ext>
            </a:extLst>
          </p:cNvPr>
          <p:cNvSpPr txBox="1"/>
          <p:nvPr/>
        </p:nvSpPr>
        <p:spPr>
          <a:xfrm>
            <a:off x="2868244" y="6382921"/>
            <a:ext cx="3685036" cy="338554"/>
          </a:xfrm>
          <a:prstGeom prst="rect">
            <a:avLst/>
          </a:prstGeom>
          <a:noFill/>
        </p:spPr>
        <p:txBody>
          <a:bodyPr wrap="square" rtlCol="0">
            <a:spAutoFit/>
          </a:bodyPr>
          <a:lstStyle/>
          <a:p>
            <a:r>
              <a:rPr lang="nl-BE" sz="800" dirty="0"/>
              <a:t>Bevat grafisch werk van Freepik.com / macrovector, </a:t>
            </a:r>
            <a:r>
              <a:rPr lang="nl-BE" sz="800" dirty="0" err="1"/>
              <a:t>nizovatina</a:t>
            </a:r>
            <a:r>
              <a:rPr lang="nl-BE" sz="800" dirty="0"/>
              <a:t>, starline, </a:t>
            </a:r>
            <a:r>
              <a:rPr lang="nl-BE" sz="800" dirty="0" err="1"/>
              <a:t>kraphix</a:t>
            </a:r>
            <a:r>
              <a:rPr lang="nl-BE" sz="800" dirty="0"/>
              <a:t>,</a:t>
            </a:r>
          </a:p>
          <a:p>
            <a:r>
              <a:rPr lang="nl-BE" sz="800" dirty="0"/>
              <a:t>rawpixel.com, </a:t>
            </a:r>
            <a:r>
              <a:rPr lang="nl-BE" sz="800" dirty="0" err="1"/>
              <a:t>Ikaika</a:t>
            </a:r>
            <a:r>
              <a:rPr lang="nl-BE" sz="800" dirty="0"/>
              <a:t>, </a:t>
            </a:r>
            <a:r>
              <a:rPr lang="nl-BE" sz="800" dirty="0" err="1"/>
              <a:t>Makyzz</a:t>
            </a:r>
            <a:r>
              <a:rPr lang="nl-BE" sz="800" dirty="0"/>
              <a:t> en Vecteezy.com</a:t>
            </a:r>
          </a:p>
        </p:txBody>
      </p:sp>
      <p:sp>
        <p:nvSpPr>
          <p:cNvPr id="3" name="Tekstvak 2">
            <a:extLst>
              <a:ext uri="{FF2B5EF4-FFF2-40B4-BE49-F238E27FC236}">
                <a16:creationId xmlns:a16="http://schemas.microsoft.com/office/drawing/2014/main" id="{E2BC7217-8DDD-434B-8CD9-22C07B067E17}"/>
              </a:ext>
            </a:extLst>
          </p:cNvPr>
          <p:cNvSpPr txBox="1"/>
          <p:nvPr/>
        </p:nvSpPr>
        <p:spPr>
          <a:xfrm>
            <a:off x="954042" y="6372978"/>
            <a:ext cx="851515" cy="369332"/>
          </a:xfrm>
          <a:prstGeom prst="rect">
            <a:avLst/>
          </a:prstGeom>
          <a:noFill/>
        </p:spPr>
        <p:txBody>
          <a:bodyPr wrap="none" rtlCol="0">
            <a:spAutoFit/>
          </a:bodyPr>
          <a:lstStyle/>
          <a:p>
            <a:r>
              <a:rPr lang="nl-BE" dirty="0">
                <a:hlinkClick r:id="rId25" action="ppaction://hlinksldjump"/>
              </a:rPr>
              <a:t>Inhoud</a:t>
            </a:r>
            <a:endParaRPr lang="nl-BE" dirty="0"/>
          </a:p>
        </p:txBody>
      </p:sp>
      <p:sp>
        <p:nvSpPr>
          <p:cNvPr id="11" name="Tekstvak 10">
            <a:extLst>
              <a:ext uri="{FF2B5EF4-FFF2-40B4-BE49-F238E27FC236}">
                <a16:creationId xmlns:a16="http://schemas.microsoft.com/office/drawing/2014/main" id="{D3E6A243-8AD0-4DE5-A643-9852B96FEF0A}"/>
              </a:ext>
            </a:extLst>
          </p:cNvPr>
          <p:cNvSpPr txBox="1"/>
          <p:nvPr/>
        </p:nvSpPr>
        <p:spPr>
          <a:xfrm>
            <a:off x="6994149" y="2791484"/>
            <a:ext cx="1779654" cy="338554"/>
          </a:xfrm>
          <a:prstGeom prst="rect">
            <a:avLst/>
          </a:prstGeom>
          <a:noFill/>
        </p:spPr>
        <p:txBody>
          <a:bodyPr wrap="none" rtlCol="0">
            <a:spAutoFit/>
          </a:bodyPr>
          <a:lstStyle/>
          <a:p>
            <a:r>
              <a:rPr lang="nl-BE" sz="1600" dirty="0"/>
              <a:t>De 3 basisprincipes</a:t>
            </a:r>
          </a:p>
        </p:txBody>
      </p:sp>
    </p:spTree>
    <p:extLst>
      <p:ext uri="{BB962C8B-B14F-4D97-AF65-F5344CB8AC3E}">
        <p14:creationId xmlns:p14="http://schemas.microsoft.com/office/powerpoint/2010/main" val="1252425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D9591FFA-6A19-4493-99EE-9BC46EB910B3}"/>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20</a:t>
            </a:fld>
            <a:endParaRPr lang="nl-BE" sz="2000" dirty="0"/>
          </a:p>
        </p:txBody>
      </p:sp>
      <p:sp>
        <p:nvSpPr>
          <p:cNvPr id="4" name="Tekstvak 3">
            <a:extLst>
              <a:ext uri="{FF2B5EF4-FFF2-40B4-BE49-F238E27FC236}">
                <a16:creationId xmlns:a16="http://schemas.microsoft.com/office/drawing/2014/main" id="{60F19372-5A98-46C2-8627-4684D2C9F753}"/>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5CFB3F13-8797-4180-AF64-DEEA967B30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59C06B97-7A7E-4167-8C73-33C75316F551}"/>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EF2795A9-AA43-4160-BFDB-2B626F41AB42}"/>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B6706AAA-D280-4E8B-9E68-CC724760E4C8}"/>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jdelijke aanduiding voor inhoud 2">
            <a:extLst>
              <a:ext uri="{FF2B5EF4-FFF2-40B4-BE49-F238E27FC236}">
                <a16:creationId xmlns:a16="http://schemas.microsoft.com/office/drawing/2014/main" id="{09E117C6-1446-4FBA-B808-E1D307C6AC97}"/>
              </a:ext>
            </a:extLst>
          </p:cNvPr>
          <p:cNvSpPr txBox="1">
            <a:spLocks/>
          </p:cNvSpPr>
          <p:nvPr/>
        </p:nvSpPr>
        <p:spPr>
          <a:xfrm>
            <a:off x="722358" y="1789619"/>
            <a:ext cx="9218364" cy="4012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a:t>Om te voldoen aan de GDPR-wetgeving, informeren wij u over de verwerking van uw gegevens:</a:t>
            </a:r>
          </a:p>
          <a:p>
            <a:pPr marL="0" indent="0">
              <a:buNone/>
            </a:pPr>
            <a:r>
              <a:rPr lang="nl-NL" dirty="0"/>
              <a:t>✓ Het ingevulde en ondertekende formulier op volgende pagina wordt door de club bijgehouden tot het einde van de corona-maatregelen, of tot 1 maand na het opzeggen van uw lidmaatschap.</a:t>
            </a:r>
          </a:p>
          <a:p>
            <a:pPr marL="0" indent="0">
              <a:buNone/>
            </a:pPr>
            <a:r>
              <a:rPr lang="nl-NL" dirty="0"/>
              <a:t>✓ De dagelijkse registratie voor deelname aan de activiteiten wordt door de club bijgehouden tot 1 maand na de vliegactiviteit, en dit om eventueel contactonderzoek te vergemakkelijken.</a:t>
            </a:r>
            <a:endParaRPr lang="nl-BE" dirty="0"/>
          </a:p>
        </p:txBody>
      </p:sp>
      <p:sp>
        <p:nvSpPr>
          <p:cNvPr id="12" name="Titel 1">
            <a:extLst>
              <a:ext uri="{FF2B5EF4-FFF2-40B4-BE49-F238E27FC236}">
                <a16:creationId xmlns:a16="http://schemas.microsoft.com/office/drawing/2014/main" id="{275954F0-317C-41BE-A2F5-04E3EAFC1D39}"/>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3" name="Titel 1">
            <a:extLst>
              <a:ext uri="{FF2B5EF4-FFF2-40B4-BE49-F238E27FC236}">
                <a16:creationId xmlns:a16="http://schemas.microsoft.com/office/drawing/2014/main" id="{022E595D-CD21-4635-8527-A56B6F21721F}"/>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Gegevensverwerking</a:t>
            </a:r>
            <a:endParaRPr lang="nl-BE" sz="2800" b="1" dirty="0">
              <a:solidFill>
                <a:schemeClr val="bg1"/>
              </a:solidFill>
            </a:endParaRPr>
          </a:p>
        </p:txBody>
      </p:sp>
      <p:pic>
        <p:nvPicPr>
          <p:cNvPr id="15" name="Afbeelding 14" descr="Afbeelding met computer&#10;&#10;Automatisch gegenereerde beschrijving">
            <a:extLst>
              <a:ext uri="{FF2B5EF4-FFF2-40B4-BE49-F238E27FC236}">
                <a16:creationId xmlns:a16="http://schemas.microsoft.com/office/drawing/2014/main" id="{B201F72D-9B17-45FA-BC28-11B57A5724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1113" y="793737"/>
            <a:ext cx="1624584" cy="1621536"/>
          </a:xfrm>
          <a:prstGeom prst="rect">
            <a:avLst/>
          </a:prstGeom>
        </p:spPr>
      </p:pic>
    </p:spTree>
    <p:extLst>
      <p:ext uri="{BB962C8B-B14F-4D97-AF65-F5344CB8AC3E}">
        <p14:creationId xmlns:p14="http://schemas.microsoft.com/office/powerpoint/2010/main" val="72358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1D2C3CDC-730E-40E0-85CE-2EA2A64A74C3}"/>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21</a:t>
            </a:fld>
            <a:endParaRPr lang="nl-BE" sz="2000" dirty="0"/>
          </a:p>
        </p:txBody>
      </p:sp>
      <p:sp>
        <p:nvSpPr>
          <p:cNvPr id="4" name="Tekstvak 3">
            <a:extLst>
              <a:ext uri="{FF2B5EF4-FFF2-40B4-BE49-F238E27FC236}">
                <a16:creationId xmlns:a16="http://schemas.microsoft.com/office/drawing/2014/main" id="{F1E03E8A-6F7D-4103-9DD0-E84A892A326C}"/>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639EC8E1-47E9-4C36-B0A0-A0733CA13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CD94F2DE-1DA2-45F8-A791-188DF1009E72}"/>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20A1FBA2-2C4A-4F6B-B909-A730A4350CB3}"/>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F12523D0-FF22-4051-A2BC-3124D01CA1D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2" name="Titel 1">
            <a:extLst>
              <a:ext uri="{FF2B5EF4-FFF2-40B4-BE49-F238E27FC236}">
                <a16:creationId xmlns:a16="http://schemas.microsoft.com/office/drawing/2014/main" id="{03CAA44C-0812-419C-8710-65C6F7DCC6AA}"/>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3" name="Titel 1">
            <a:extLst>
              <a:ext uri="{FF2B5EF4-FFF2-40B4-BE49-F238E27FC236}">
                <a16:creationId xmlns:a16="http://schemas.microsoft.com/office/drawing/2014/main" id="{8938AD84-856D-4A7D-B330-ADC88EA55251}"/>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Verklaring van het clublid</a:t>
            </a:r>
            <a:endParaRPr lang="nl-BE" sz="2800" b="1" dirty="0">
              <a:solidFill>
                <a:schemeClr val="bg1"/>
              </a:solidFill>
            </a:endParaRPr>
          </a:p>
        </p:txBody>
      </p:sp>
      <p:grpSp>
        <p:nvGrpSpPr>
          <p:cNvPr id="16" name="Groep 15">
            <a:extLst>
              <a:ext uri="{FF2B5EF4-FFF2-40B4-BE49-F238E27FC236}">
                <a16:creationId xmlns:a16="http://schemas.microsoft.com/office/drawing/2014/main" id="{88EC3959-1C11-44A6-8EFB-68C0A31BA45D}"/>
              </a:ext>
            </a:extLst>
          </p:cNvPr>
          <p:cNvGrpSpPr/>
          <p:nvPr/>
        </p:nvGrpSpPr>
        <p:grpSpPr>
          <a:xfrm>
            <a:off x="1666465" y="1956752"/>
            <a:ext cx="9851766" cy="3693319"/>
            <a:chOff x="687897" y="1860884"/>
            <a:chExt cx="9851766" cy="3693319"/>
          </a:xfrm>
        </p:grpSpPr>
        <p:sp>
          <p:nvSpPr>
            <p:cNvPr id="14" name="Tekstvak 13">
              <a:extLst>
                <a:ext uri="{FF2B5EF4-FFF2-40B4-BE49-F238E27FC236}">
                  <a16:creationId xmlns:a16="http://schemas.microsoft.com/office/drawing/2014/main" id="{58881B47-7505-49DA-BDBC-444D1E4792FF}"/>
                </a:ext>
              </a:extLst>
            </p:cNvPr>
            <p:cNvSpPr txBox="1"/>
            <p:nvPr/>
          </p:nvSpPr>
          <p:spPr>
            <a:xfrm>
              <a:off x="687897" y="1860884"/>
              <a:ext cx="9851766" cy="3693319"/>
            </a:xfrm>
            <a:prstGeom prst="rect">
              <a:avLst/>
            </a:prstGeom>
            <a:noFill/>
          </p:spPr>
          <p:txBody>
            <a:bodyPr wrap="square" rtlCol="0">
              <a:spAutoFit/>
            </a:bodyPr>
            <a:lstStyle/>
            <a:p>
              <a:r>
                <a:rPr lang="nl-NL" dirty="0"/>
                <a:t>	Ik verklaar dat ik deze briefing gelezen en begrepen heb, en dat ik de instructies </a:t>
              </a:r>
              <a:r>
                <a:rPr lang="nl-BE" dirty="0"/>
                <a:t>zal naleven.</a:t>
              </a:r>
            </a:p>
            <a:p>
              <a:endParaRPr lang="nl-BE" dirty="0"/>
            </a:p>
            <a:p>
              <a:r>
                <a:rPr lang="nl-BE" dirty="0"/>
                <a:t>Plaats: ____________________________________________________________________________</a:t>
              </a:r>
              <a:br>
                <a:rPr lang="nl-BE" dirty="0"/>
              </a:br>
              <a:endParaRPr lang="nl-BE" dirty="0"/>
            </a:p>
            <a:p>
              <a:r>
                <a:rPr lang="nl-BE" dirty="0"/>
                <a:t>Datum: ___________________________________________________________________________</a:t>
              </a:r>
              <a:br>
                <a:rPr lang="nl-BE" dirty="0"/>
              </a:br>
              <a:endParaRPr lang="nl-BE" dirty="0"/>
            </a:p>
            <a:p>
              <a:r>
                <a:rPr lang="nl-BE" dirty="0"/>
                <a:t>Naam: ____________________________________________________________________________</a:t>
              </a:r>
            </a:p>
            <a:p>
              <a:endParaRPr lang="nl-BE" dirty="0"/>
            </a:p>
            <a:p>
              <a:endParaRPr lang="nl-BE" dirty="0"/>
            </a:p>
            <a:p>
              <a:r>
                <a:rPr lang="nl-BE" dirty="0"/>
                <a:t>Handtekening:</a:t>
              </a:r>
            </a:p>
            <a:p>
              <a:endParaRPr lang="nl-NL" dirty="0"/>
            </a:p>
            <a:p>
              <a:endParaRPr lang="nl-NL" dirty="0"/>
            </a:p>
            <a:p>
              <a:r>
                <a:rPr lang="nl-NL" dirty="0"/>
                <a:t>Indien het clublid minderjarig is, moet dit document ondertekend worden door de ouders of voogd.</a:t>
              </a:r>
              <a:endParaRPr lang="nl-BE" dirty="0"/>
            </a:p>
          </p:txBody>
        </p:sp>
        <p:sp>
          <p:nvSpPr>
            <p:cNvPr id="15" name="Rechthoek 14">
              <a:extLst>
                <a:ext uri="{FF2B5EF4-FFF2-40B4-BE49-F238E27FC236}">
                  <a16:creationId xmlns:a16="http://schemas.microsoft.com/office/drawing/2014/main" id="{F192CA80-D6FD-4D37-A5FE-65FDA6795768}"/>
                </a:ext>
              </a:extLst>
            </p:cNvPr>
            <p:cNvSpPr/>
            <p:nvPr/>
          </p:nvSpPr>
          <p:spPr>
            <a:xfrm>
              <a:off x="687898" y="1860884"/>
              <a:ext cx="402966" cy="417095"/>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3990969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C8F25F5F-8543-49C4-B9CA-217C27DBC250}"/>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22</a:t>
            </a:fld>
            <a:endParaRPr lang="nl-BE" sz="2000" dirty="0"/>
          </a:p>
        </p:txBody>
      </p:sp>
      <p:sp>
        <p:nvSpPr>
          <p:cNvPr id="4" name="Tekstvak 3">
            <a:extLst>
              <a:ext uri="{FF2B5EF4-FFF2-40B4-BE49-F238E27FC236}">
                <a16:creationId xmlns:a16="http://schemas.microsoft.com/office/drawing/2014/main" id="{2F1FADB3-7BEE-4117-A2AE-F12198F99586}"/>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FA7B2926-1423-443F-8779-ED285E6335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6" name="Rechte verbindingslijn 5">
            <a:extLst>
              <a:ext uri="{FF2B5EF4-FFF2-40B4-BE49-F238E27FC236}">
                <a16:creationId xmlns:a16="http://schemas.microsoft.com/office/drawing/2014/main" id="{B98F64D2-E250-4719-A5A8-EBD2B299E201}"/>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09427844-7A4C-46A1-BDBE-C2D7F40679A2}"/>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09784189-B1CD-401E-AEE3-3CD712C0C9F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pic>
        <p:nvPicPr>
          <p:cNvPr id="14" name="Afbeelding 13" descr="Afbeelding met tekening, voedsel, teken&#10;&#10;Automatisch gegenereerde beschrijving">
            <a:extLst>
              <a:ext uri="{FF2B5EF4-FFF2-40B4-BE49-F238E27FC236}">
                <a16:creationId xmlns:a16="http://schemas.microsoft.com/office/drawing/2014/main" id="{22A0C09A-5AA7-4112-80C7-65AAD0FE11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4804" y="1685250"/>
            <a:ext cx="1475805" cy="1475805"/>
          </a:xfrm>
          <a:prstGeom prst="rect">
            <a:avLst/>
          </a:prstGeom>
        </p:spPr>
      </p:pic>
      <p:pic>
        <p:nvPicPr>
          <p:cNvPr id="16" name="Afbeelding 15" descr="Afbeelding met kaart&#10;&#10;Automatisch gegenereerde beschrijving">
            <a:extLst>
              <a:ext uri="{FF2B5EF4-FFF2-40B4-BE49-F238E27FC236}">
                <a16:creationId xmlns:a16="http://schemas.microsoft.com/office/drawing/2014/main" id="{D17F3368-8B28-4478-819A-04B6CAFF68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08998" y="1827642"/>
            <a:ext cx="2308954" cy="1142739"/>
          </a:xfrm>
          <a:prstGeom prst="rect">
            <a:avLst/>
          </a:prstGeom>
        </p:spPr>
      </p:pic>
      <p:pic>
        <p:nvPicPr>
          <p:cNvPr id="18" name="Afbeelding 17" descr="Afbeelding met tekening&#10;&#10;Automatisch gegenereerde beschrijving">
            <a:extLst>
              <a:ext uri="{FF2B5EF4-FFF2-40B4-BE49-F238E27FC236}">
                <a16:creationId xmlns:a16="http://schemas.microsoft.com/office/drawing/2014/main" id="{E018EB96-E805-4C16-ACCF-E91AB2F6639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465" y="3366747"/>
            <a:ext cx="3810000" cy="1271016"/>
          </a:xfrm>
          <a:prstGeom prst="rect">
            <a:avLst/>
          </a:prstGeom>
        </p:spPr>
      </p:pic>
      <p:pic>
        <p:nvPicPr>
          <p:cNvPr id="20" name="Afbeelding 19" descr="Afbeelding met tekening&#10;&#10;Automatisch gegenereerde beschrijving">
            <a:extLst>
              <a:ext uri="{FF2B5EF4-FFF2-40B4-BE49-F238E27FC236}">
                <a16:creationId xmlns:a16="http://schemas.microsoft.com/office/drawing/2014/main" id="{95AC930C-7E57-4E69-84E7-CA8A89083D5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1633" y="4907290"/>
            <a:ext cx="3219190" cy="992195"/>
          </a:xfrm>
          <a:prstGeom prst="rect">
            <a:avLst/>
          </a:prstGeom>
        </p:spPr>
      </p:pic>
      <p:pic>
        <p:nvPicPr>
          <p:cNvPr id="22" name="Afbeelding 21" descr="Afbeelding met tekening, mok&#10;&#10;Automatisch gegenereerde beschrijving">
            <a:extLst>
              <a:ext uri="{FF2B5EF4-FFF2-40B4-BE49-F238E27FC236}">
                <a16:creationId xmlns:a16="http://schemas.microsoft.com/office/drawing/2014/main" id="{F92BED06-CB00-4E03-AD1E-75DE16AAA59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67264" y="959005"/>
            <a:ext cx="2639837" cy="1146509"/>
          </a:xfrm>
          <a:prstGeom prst="rect">
            <a:avLst/>
          </a:prstGeom>
        </p:spPr>
      </p:pic>
      <p:pic>
        <p:nvPicPr>
          <p:cNvPr id="24" name="Afbeelding 23" descr="Afbeelding met tekening&#10;&#10;Automatisch gegenereerde beschrijving">
            <a:extLst>
              <a:ext uri="{FF2B5EF4-FFF2-40B4-BE49-F238E27FC236}">
                <a16:creationId xmlns:a16="http://schemas.microsoft.com/office/drawing/2014/main" id="{AB77E6CD-06F4-4E72-8591-1E0DCEF1741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762936" y="737515"/>
            <a:ext cx="1096720" cy="1324188"/>
          </a:xfrm>
          <a:prstGeom prst="rect">
            <a:avLst/>
          </a:prstGeom>
        </p:spPr>
      </p:pic>
      <p:pic>
        <p:nvPicPr>
          <p:cNvPr id="26" name="Afbeelding 25" descr="Afbeelding met tekening&#10;&#10;Automatisch gegenereerde beschrijving">
            <a:extLst>
              <a:ext uri="{FF2B5EF4-FFF2-40B4-BE49-F238E27FC236}">
                <a16:creationId xmlns:a16="http://schemas.microsoft.com/office/drawing/2014/main" id="{B947D993-4AA5-4C64-B332-32A090F0936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093028" y="2105514"/>
            <a:ext cx="2009770" cy="2112787"/>
          </a:xfrm>
          <a:prstGeom prst="rect">
            <a:avLst/>
          </a:prstGeom>
        </p:spPr>
      </p:pic>
      <p:pic>
        <p:nvPicPr>
          <p:cNvPr id="28" name="Afbeelding 27" descr="Afbeelding met klok&#10;&#10;Automatisch gegenereerde beschrijving">
            <a:extLst>
              <a:ext uri="{FF2B5EF4-FFF2-40B4-BE49-F238E27FC236}">
                <a16:creationId xmlns:a16="http://schemas.microsoft.com/office/drawing/2014/main" id="{055ADA62-1269-41A8-8AFF-C0A2A57BB3A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411459" y="4067501"/>
            <a:ext cx="1741705" cy="1950710"/>
          </a:xfrm>
          <a:prstGeom prst="rect">
            <a:avLst/>
          </a:prstGeom>
        </p:spPr>
      </p:pic>
      <p:pic>
        <p:nvPicPr>
          <p:cNvPr id="30" name="Afbeelding 29" descr="Afbeelding met tekening&#10;&#10;Automatisch gegenereerde beschrijving">
            <a:extLst>
              <a:ext uri="{FF2B5EF4-FFF2-40B4-BE49-F238E27FC236}">
                <a16:creationId xmlns:a16="http://schemas.microsoft.com/office/drawing/2014/main" id="{B96FE659-4E62-467E-9D3F-006D1493B93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225010" y="4312791"/>
            <a:ext cx="2542056" cy="1749161"/>
          </a:xfrm>
          <a:prstGeom prst="rect">
            <a:avLst/>
          </a:prstGeom>
        </p:spPr>
      </p:pic>
      <p:pic>
        <p:nvPicPr>
          <p:cNvPr id="32" name="Afbeelding 31">
            <a:extLst>
              <a:ext uri="{FF2B5EF4-FFF2-40B4-BE49-F238E27FC236}">
                <a16:creationId xmlns:a16="http://schemas.microsoft.com/office/drawing/2014/main" id="{66957075-1772-4AB6-AA6E-FFD6996C74B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50852" y="4067500"/>
            <a:ext cx="1463026" cy="1950701"/>
          </a:xfrm>
          <a:prstGeom prst="rect">
            <a:avLst/>
          </a:prstGeom>
        </p:spPr>
      </p:pic>
      <p:pic>
        <p:nvPicPr>
          <p:cNvPr id="34" name="Afbeelding 33" descr="Afbeelding met tekening&#10;&#10;Automatisch gegenereerde beschrijving">
            <a:extLst>
              <a:ext uri="{FF2B5EF4-FFF2-40B4-BE49-F238E27FC236}">
                <a16:creationId xmlns:a16="http://schemas.microsoft.com/office/drawing/2014/main" id="{575B4F57-5D73-4095-9047-03ED5918AE1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786974" y="2515321"/>
            <a:ext cx="2889763" cy="1190764"/>
          </a:xfrm>
          <a:prstGeom prst="rect">
            <a:avLst/>
          </a:prstGeom>
        </p:spPr>
      </p:pic>
    </p:spTree>
    <p:extLst>
      <p:ext uri="{BB962C8B-B14F-4D97-AF65-F5344CB8AC3E}">
        <p14:creationId xmlns:p14="http://schemas.microsoft.com/office/powerpoint/2010/main" val="1475360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19">
            <a:extLst>
              <a:ext uri="{FF2B5EF4-FFF2-40B4-BE49-F238E27FC236}">
                <a16:creationId xmlns:a16="http://schemas.microsoft.com/office/drawing/2014/main" id="{566A78D1-8113-4DFA-8292-2BF7BB2E601D}"/>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23</a:t>
            </a:fld>
            <a:endParaRPr lang="nl-BE" sz="2000" dirty="0"/>
          </a:p>
        </p:txBody>
      </p:sp>
      <p:sp>
        <p:nvSpPr>
          <p:cNvPr id="4" name="Tekstvak 3">
            <a:extLst>
              <a:ext uri="{FF2B5EF4-FFF2-40B4-BE49-F238E27FC236}">
                <a16:creationId xmlns:a16="http://schemas.microsoft.com/office/drawing/2014/main" id="{B885DF77-107F-4CAA-924E-C28A6CFECA3E}"/>
              </a:ext>
            </a:extLst>
          </p:cNvPr>
          <p:cNvSpPr txBox="1"/>
          <p:nvPr/>
        </p:nvSpPr>
        <p:spPr>
          <a:xfrm>
            <a:off x="954042" y="6372978"/>
            <a:ext cx="851515" cy="369332"/>
          </a:xfrm>
          <a:prstGeom prst="rect">
            <a:avLst/>
          </a:prstGeom>
          <a:noFill/>
        </p:spPr>
        <p:txBody>
          <a:bodyPr wrap="none" rtlCol="0">
            <a:spAutoFit/>
          </a:bodyPr>
          <a:lstStyle/>
          <a:p>
            <a:r>
              <a:rPr lang="nl-BE" dirty="0">
                <a:hlinkClick r:id="rId2" action="ppaction://hlinksldjump"/>
              </a:rPr>
              <a:t>Inhoud</a:t>
            </a:r>
            <a:endParaRPr lang="nl-BE" dirty="0"/>
          </a:p>
        </p:txBody>
      </p:sp>
      <p:pic>
        <p:nvPicPr>
          <p:cNvPr id="5" name="Afbeelding 4">
            <a:extLst>
              <a:ext uri="{FF2B5EF4-FFF2-40B4-BE49-F238E27FC236}">
                <a16:creationId xmlns:a16="http://schemas.microsoft.com/office/drawing/2014/main" id="{4952205E-5CAA-4065-8D6F-7D0642E1D1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722" y="6292233"/>
            <a:ext cx="1499313" cy="335003"/>
          </a:xfrm>
          <a:prstGeom prst="rect">
            <a:avLst/>
          </a:prstGeom>
        </p:spPr>
      </p:pic>
      <p:cxnSp>
        <p:nvCxnSpPr>
          <p:cNvPr id="6" name="Rechte verbindingslijn 5">
            <a:extLst>
              <a:ext uri="{FF2B5EF4-FFF2-40B4-BE49-F238E27FC236}">
                <a16:creationId xmlns:a16="http://schemas.microsoft.com/office/drawing/2014/main" id="{C2D13ECE-DA7D-4D33-BECF-4A4AED763A17}"/>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7" name="Stroomdiagram: Document 11">
            <a:extLst>
              <a:ext uri="{FF2B5EF4-FFF2-40B4-BE49-F238E27FC236}">
                <a16:creationId xmlns:a16="http://schemas.microsoft.com/office/drawing/2014/main" id="{1B685856-9266-4E8D-8183-7CB069B6C69E}"/>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8" name="Afbeelding 7" descr="Afbeelding met tekening&#10;&#10;Automatisch gegenereerde beschrijving">
            <a:extLst>
              <a:ext uri="{FF2B5EF4-FFF2-40B4-BE49-F238E27FC236}">
                <a16:creationId xmlns:a16="http://schemas.microsoft.com/office/drawing/2014/main" id="{29E119B3-DDFE-4E58-BE51-52796F698CD6}"/>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1" name="Titel 1">
            <a:extLst>
              <a:ext uri="{FF2B5EF4-FFF2-40B4-BE49-F238E27FC236}">
                <a16:creationId xmlns:a16="http://schemas.microsoft.com/office/drawing/2014/main" id="{CA8936BE-76B6-4B13-8EB0-307805E350E5}"/>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2" name="Titel 1">
            <a:extLst>
              <a:ext uri="{FF2B5EF4-FFF2-40B4-BE49-F238E27FC236}">
                <a16:creationId xmlns:a16="http://schemas.microsoft.com/office/drawing/2014/main" id="{E0A1369D-17E3-4C64-9DDF-83656FAD809D}"/>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Logo’s voor je publicaties</a:t>
            </a:r>
            <a:endParaRPr lang="nl-BE" sz="2800" b="1" dirty="0">
              <a:solidFill>
                <a:schemeClr val="bg1"/>
              </a:solidFill>
            </a:endParaRPr>
          </a:p>
        </p:txBody>
      </p:sp>
      <p:pic>
        <p:nvPicPr>
          <p:cNvPr id="14" name="Afbeelding 13" descr="Afbeelding met tekening&#10;&#10;Automatisch gegenereerde beschrijving">
            <a:extLst>
              <a:ext uri="{FF2B5EF4-FFF2-40B4-BE49-F238E27FC236}">
                <a16:creationId xmlns:a16="http://schemas.microsoft.com/office/drawing/2014/main" id="{CA1E765D-D775-40A6-AE5C-206715BB9B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38947" y="2741536"/>
            <a:ext cx="972046" cy="972046"/>
          </a:xfrm>
          <a:prstGeom prst="rect">
            <a:avLst/>
          </a:prstGeom>
        </p:spPr>
      </p:pic>
      <p:pic>
        <p:nvPicPr>
          <p:cNvPr id="16" name="Afbeelding 15" descr="Afbeelding met tekening&#10;&#10;Automatisch gegenereerde beschrijving">
            <a:extLst>
              <a:ext uri="{FF2B5EF4-FFF2-40B4-BE49-F238E27FC236}">
                <a16:creationId xmlns:a16="http://schemas.microsoft.com/office/drawing/2014/main" id="{F461AE62-85CB-41AD-A9BB-F88C561809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52158" y="1641923"/>
            <a:ext cx="1145624" cy="1053838"/>
          </a:xfrm>
          <a:prstGeom prst="rect">
            <a:avLst/>
          </a:prstGeom>
        </p:spPr>
      </p:pic>
      <p:pic>
        <p:nvPicPr>
          <p:cNvPr id="18" name="Afbeelding 17" descr="Afbeelding met tekening&#10;&#10;Automatisch gegenereerde beschrijving">
            <a:extLst>
              <a:ext uri="{FF2B5EF4-FFF2-40B4-BE49-F238E27FC236}">
                <a16:creationId xmlns:a16="http://schemas.microsoft.com/office/drawing/2014/main" id="{8F34789D-409C-4FC1-9FDC-C9C1C73707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34889" y="4816430"/>
            <a:ext cx="976104" cy="972048"/>
          </a:xfrm>
          <a:prstGeom prst="rect">
            <a:avLst/>
          </a:prstGeom>
        </p:spPr>
      </p:pic>
      <p:pic>
        <p:nvPicPr>
          <p:cNvPr id="20" name="Afbeelding 19" descr="Afbeelding met tekening&#10;&#10;Automatisch gegenereerde beschrijving">
            <a:extLst>
              <a:ext uri="{FF2B5EF4-FFF2-40B4-BE49-F238E27FC236}">
                <a16:creationId xmlns:a16="http://schemas.microsoft.com/office/drawing/2014/main" id="{19C8BF36-22F3-496E-A583-B2C07B76DD3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69870" y="3777363"/>
            <a:ext cx="941123" cy="937637"/>
          </a:xfrm>
          <a:prstGeom prst="rect">
            <a:avLst/>
          </a:prstGeom>
        </p:spPr>
      </p:pic>
      <p:pic>
        <p:nvPicPr>
          <p:cNvPr id="22" name="Afbeelding 21" descr="Afbeelding met klok, tekening&#10;&#10;Automatisch gegenereerde beschrijving">
            <a:extLst>
              <a:ext uri="{FF2B5EF4-FFF2-40B4-BE49-F238E27FC236}">
                <a16:creationId xmlns:a16="http://schemas.microsoft.com/office/drawing/2014/main" id="{4AE44241-0138-4748-B37D-25EB00FBE5C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47782" y="1666252"/>
            <a:ext cx="970388" cy="972212"/>
          </a:xfrm>
          <a:prstGeom prst="rect">
            <a:avLst/>
          </a:prstGeom>
        </p:spPr>
      </p:pic>
      <p:pic>
        <p:nvPicPr>
          <p:cNvPr id="24" name="Afbeelding 23" descr="Afbeelding met speelgoed, tekening&#10;&#10;Automatisch gegenereerde beschrijving">
            <a:extLst>
              <a:ext uri="{FF2B5EF4-FFF2-40B4-BE49-F238E27FC236}">
                <a16:creationId xmlns:a16="http://schemas.microsoft.com/office/drawing/2014/main" id="{66CF89D9-675F-41A6-90FA-1C61534D4B3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861" y="1629749"/>
            <a:ext cx="2345159" cy="1008719"/>
          </a:xfrm>
          <a:prstGeom prst="rect">
            <a:avLst/>
          </a:prstGeom>
        </p:spPr>
      </p:pic>
      <p:pic>
        <p:nvPicPr>
          <p:cNvPr id="26" name="Afbeelding 25" descr="Afbeelding met tekening&#10;&#10;Automatisch gegenereerde beschrijving">
            <a:extLst>
              <a:ext uri="{FF2B5EF4-FFF2-40B4-BE49-F238E27FC236}">
                <a16:creationId xmlns:a16="http://schemas.microsoft.com/office/drawing/2014/main" id="{6715F3FF-6C71-44AB-81BE-9DBB0799D7B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5989" y="2810207"/>
            <a:ext cx="833723" cy="832871"/>
          </a:xfrm>
          <a:prstGeom prst="rect">
            <a:avLst/>
          </a:prstGeom>
        </p:spPr>
      </p:pic>
      <p:pic>
        <p:nvPicPr>
          <p:cNvPr id="30" name="Afbeelding 29" descr="Afbeelding met tekst&#10;&#10;Automatisch gegenereerde beschrijving">
            <a:extLst>
              <a:ext uri="{FF2B5EF4-FFF2-40B4-BE49-F238E27FC236}">
                <a16:creationId xmlns:a16="http://schemas.microsoft.com/office/drawing/2014/main" id="{8ADF5BB5-8F43-406F-BC50-64C8952EE9D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170584" y="3834087"/>
            <a:ext cx="1002828" cy="1001517"/>
          </a:xfrm>
          <a:prstGeom prst="rect">
            <a:avLst/>
          </a:prstGeom>
        </p:spPr>
      </p:pic>
      <p:pic>
        <p:nvPicPr>
          <p:cNvPr id="34" name="Afbeelding 33" descr="Afbeelding met tekening, teken&#10;&#10;Automatisch gegenereerde beschrijving">
            <a:extLst>
              <a:ext uri="{FF2B5EF4-FFF2-40B4-BE49-F238E27FC236}">
                <a16:creationId xmlns:a16="http://schemas.microsoft.com/office/drawing/2014/main" id="{2567E34F-43EA-4DCA-A0C5-19EDC45FB22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22118" y="2774505"/>
            <a:ext cx="940842" cy="939077"/>
          </a:xfrm>
          <a:prstGeom prst="rect">
            <a:avLst/>
          </a:prstGeom>
        </p:spPr>
      </p:pic>
      <p:pic>
        <p:nvPicPr>
          <p:cNvPr id="36" name="Afbeelding 35">
            <a:extLst>
              <a:ext uri="{FF2B5EF4-FFF2-40B4-BE49-F238E27FC236}">
                <a16:creationId xmlns:a16="http://schemas.microsoft.com/office/drawing/2014/main" id="{258F5CC6-D732-4F2B-AFAE-2B69BD33D0C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39800" y="1681937"/>
            <a:ext cx="940842" cy="940842"/>
          </a:xfrm>
          <a:prstGeom prst="rect">
            <a:avLst/>
          </a:prstGeom>
        </p:spPr>
      </p:pic>
      <p:pic>
        <p:nvPicPr>
          <p:cNvPr id="40" name="Afbeelding 39" descr="Afbeelding met klok, tekening&#10;&#10;Automatisch gegenereerde beschrijving">
            <a:extLst>
              <a:ext uri="{FF2B5EF4-FFF2-40B4-BE49-F238E27FC236}">
                <a16:creationId xmlns:a16="http://schemas.microsoft.com/office/drawing/2014/main" id="{C669FEBA-AED2-40A3-B5C7-E0D2DB19637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01203" y="3790474"/>
            <a:ext cx="833723" cy="833723"/>
          </a:xfrm>
          <a:prstGeom prst="rect">
            <a:avLst/>
          </a:prstGeom>
        </p:spPr>
      </p:pic>
      <p:pic>
        <p:nvPicPr>
          <p:cNvPr id="42" name="Afbeelding 41" descr="Afbeelding met tekening&#10;&#10;Automatisch gegenereerde beschrijving">
            <a:extLst>
              <a:ext uri="{FF2B5EF4-FFF2-40B4-BE49-F238E27FC236}">
                <a16:creationId xmlns:a16="http://schemas.microsoft.com/office/drawing/2014/main" id="{0605C71F-DCC3-477D-8203-8C0382FF3E7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386849" y="2757103"/>
            <a:ext cx="939077" cy="939077"/>
          </a:xfrm>
          <a:prstGeom prst="rect">
            <a:avLst/>
          </a:prstGeom>
        </p:spPr>
      </p:pic>
      <p:pic>
        <p:nvPicPr>
          <p:cNvPr id="44" name="Afbeelding 43" descr="Afbeelding met klok, tekening&#10;&#10;Automatisch gegenereerde beschrijving">
            <a:extLst>
              <a:ext uri="{FF2B5EF4-FFF2-40B4-BE49-F238E27FC236}">
                <a16:creationId xmlns:a16="http://schemas.microsoft.com/office/drawing/2014/main" id="{E259603F-1D03-48AB-81C6-794D6F503CC8}"/>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73769" y="2787596"/>
            <a:ext cx="855482" cy="855482"/>
          </a:xfrm>
          <a:prstGeom prst="rect">
            <a:avLst/>
          </a:prstGeom>
        </p:spPr>
      </p:pic>
      <p:pic>
        <p:nvPicPr>
          <p:cNvPr id="46" name="Afbeelding 45" descr="Afbeelding met klok&#10;&#10;Automatisch gegenereerde beschrijving">
            <a:extLst>
              <a:ext uri="{FF2B5EF4-FFF2-40B4-BE49-F238E27FC236}">
                <a16:creationId xmlns:a16="http://schemas.microsoft.com/office/drawing/2014/main" id="{45F48196-D15A-42C0-9727-9E49BEAEFFF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73769" y="3713582"/>
            <a:ext cx="940842" cy="939077"/>
          </a:xfrm>
          <a:prstGeom prst="rect">
            <a:avLst/>
          </a:prstGeom>
        </p:spPr>
      </p:pic>
      <p:pic>
        <p:nvPicPr>
          <p:cNvPr id="48" name="Afbeelding 47" descr="Afbeelding met tekening&#10;&#10;Automatisch gegenereerde beschrijving">
            <a:extLst>
              <a:ext uri="{FF2B5EF4-FFF2-40B4-BE49-F238E27FC236}">
                <a16:creationId xmlns:a16="http://schemas.microsoft.com/office/drawing/2014/main" id="{5D460E25-3797-488A-89CB-46F00542CB5A}"/>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490492" y="4830042"/>
            <a:ext cx="939077" cy="940842"/>
          </a:xfrm>
          <a:prstGeom prst="rect">
            <a:avLst/>
          </a:prstGeom>
        </p:spPr>
      </p:pic>
      <p:pic>
        <p:nvPicPr>
          <p:cNvPr id="50" name="Afbeelding 49">
            <a:extLst>
              <a:ext uri="{FF2B5EF4-FFF2-40B4-BE49-F238E27FC236}">
                <a16:creationId xmlns:a16="http://schemas.microsoft.com/office/drawing/2014/main" id="{F68741C9-4D07-4864-A57C-03473864BF39}"/>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134677" y="2908561"/>
            <a:ext cx="1080290" cy="1078263"/>
          </a:xfrm>
          <a:prstGeom prst="rect">
            <a:avLst/>
          </a:prstGeom>
        </p:spPr>
      </p:pic>
      <p:pic>
        <p:nvPicPr>
          <p:cNvPr id="52" name="Afbeelding 51">
            <a:extLst>
              <a:ext uri="{FF2B5EF4-FFF2-40B4-BE49-F238E27FC236}">
                <a16:creationId xmlns:a16="http://schemas.microsoft.com/office/drawing/2014/main" id="{7B91CCCF-69EC-46E4-9D6B-D71F8EFF2B0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033950" y="1619851"/>
            <a:ext cx="1103774" cy="1154654"/>
          </a:xfrm>
          <a:prstGeom prst="rect">
            <a:avLst/>
          </a:prstGeom>
        </p:spPr>
      </p:pic>
      <p:pic>
        <p:nvPicPr>
          <p:cNvPr id="60" name="Afbeelding 59" descr="Afbeelding met tekening&#10;&#10;Automatisch gegenereerde beschrijving">
            <a:extLst>
              <a:ext uri="{FF2B5EF4-FFF2-40B4-BE49-F238E27FC236}">
                <a16:creationId xmlns:a16="http://schemas.microsoft.com/office/drawing/2014/main" id="{B890079D-7D12-4E33-AFA6-F7529FDE31D3}"/>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954631" y="3865308"/>
            <a:ext cx="939077" cy="939077"/>
          </a:xfrm>
          <a:prstGeom prst="rect">
            <a:avLst/>
          </a:prstGeom>
        </p:spPr>
      </p:pic>
      <p:pic>
        <p:nvPicPr>
          <p:cNvPr id="62" name="Afbeelding 61" descr="Afbeelding met voedsel, fles&#10;&#10;Automatisch gegenereerde beschrijving">
            <a:extLst>
              <a:ext uri="{FF2B5EF4-FFF2-40B4-BE49-F238E27FC236}">
                <a16:creationId xmlns:a16="http://schemas.microsoft.com/office/drawing/2014/main" id="{3E4F4583-5FC2-4C1A-9593-291D7AD776B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450531" y="1655976"/>
            <a:ext cx="940842" cy="940842"/>
          </a:xfrm>
          <a:prstGeom prst="rect">
            <a:avLst/>
          </a:prstGeom>
        </p:spPr>
      </p:pic>
      <p:pic>
        <p:nvPicPr>
          <p:cNvPr id="64" name="Afbeelding 63" descr="Afbeelding met tekening&#10;&#10;Automatisch gegenereerde beschrijving">
            <a:extLst>
              <a:ext uri="{FF2B5EF4-FFF2-40B4-BE49-F238E27FC236}">
                <a16:creationId xmlns:a16="http://schemas.microsoft.com/office/drawing/2014/main" id="{A9465131-8A5D-4ED4-8DA8-6731A968DADC}"/>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274125" y="4156797"/>
            <a:ext cx="940842" cy="939077"/>
          </a:xfrm>
          <a:prstGeom prst="rect">
            <a:avLst/>
          </a:prstGeom>
        </p:spPr>
      </p:pic>
      <p:pic>
        <p:nvPicPr>
          <p:cNvPr id="66" name="Afbeelding 65" descr="Afbeelding met tekening&#10;&#10;Automatisch gegenereerde beschrijving">
            <a:extLst>
              <a:ext uri="{FF2B5EF4-FFF2-40B4-BE49-F238E27FC236}">
                <a16:creationId xmlns:a16="http://schemas.microsoft.com/office/drawing/2014/main" id="{4CD6878F-3676-4FC9-9EFC-E2EB3261F57A}"/>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74125" y="5208404"/>
            <a:ext cx="940842" cy="940842"/>
          </a:xfrm>
          <a:prstGeom prst="rect">
            <a:avLst/>
          </a:prstGeom>
        </p:spPr>
      </p:pic>
      <p:pic>
        <p:nvPicPr>
          <p:cNvPr id="68" name="Afbeelding 67">
            <a:extLst>
              <a:ext uri="{FF2B5EF4-FFF2-40B4-BE49-F238E27FC236}">
                <a16:creationId xmlns:a16="http://schemas.microsoft.com/office/drawing/2014/main" id="{F95EA25A-A6A3-4A06-8856-0C93AE2DD31B}"/>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234335" y="4902197"/>
            <a:ext cx="939077" cy="939077"/>
          </a:xfrm>
          <a:prstGeom prst="rect">
            <a:avLst/>
          </a:prstGeom>
        </p:spPr>
      </p:pic>
      <p:pic>
        <p:nvPicPr>
          <p:cNvPr id="70" name="Afbeelding 69" descr="Afbeelding met tekening&#10;&#10;Automatisch gegenereerde beschrijving">
            <a:extLst>
              <a:ext uri="{FF2B5EF4-FFF2-40B4-BE49-F238E27FC236}">
                <a16:creationId xmlns:a16="http://schemas.microsoft.com/office/drawing/2014/main" id="{3A205F67-2638-462A-AF99-2DBF80DD446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36568" y="4787452"/>
            <a:ext cx="1027046" cy="1025288"/>
          </a:xfrm>
          <a:prstGeom prst="rect">
            <a:avLst/>
          </a:prstGeom>
        </p:spPr>
      </p:pic>
      <p:pic>
        <p:nvPicPr>
          <p:cNvPr id="72" name="Afbeelding 71">
            <a:extLst>
              <a:ext uri="{FF2B5EF4-FFF2-40B4-BE49-F238E27FC236}">
                <a16:creationId xmlns:a16="http://schemas.microsoft.com/office/drawing/2014/main" id="{7CD53683-7AC0-401D-BDF3-FC7D94FB765B}"/>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0837312" y="3325360"/>
            <a:ext cx="1195749" cy="1194079"/>
          </a:xfrm>
          <a:prstGeom prst="rect">
            <a:avLst/>
          </a:prstGeom>
        </p:spPr>
      </p:pic>
      <p:pic>
        <p:nvPicPr>
          <p:cNvPr id="74" name="Afbeelding 73" descr="Afbeelding met tekening&#10;&#10;Automatisch gegenereerde beschrijving">
            <a:extLst>
              <a:ext uri="{FF2B5EF4-FFF2-40B4-BE49-F238E27FC236}">
                <a16:creationId xmlns:a16="http://schemas.microsoft.com/office/drawing/2014/main" id="{A5DD9B09-7E94-4F8E-991A-54D358CF2532}"/>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0523512" y="492856"/>
            <a:ext cx="1462405" cy="2613029"/>
          </a:xfrm>
          <a:prstGeom prst="rect">
            <a:avLst/>
          </a:prstGeom>
        </p:spPr>
      </p:pic>
      <p:pic>
        <p:nvPicPr>
          <p:cNvPr id="76" name="Afbeelding 75" descr="Afbeelding met tekening, klok&#10;&#10;Automatisch gegenereerde beschrijving">
            <a:extLst>
              <a:ext uri="{FF2B5EF4-FFF2-40B4-BE49-F238E27FC236}">
                <a16:creationId xmlns:a16="http://schemas.microsoft.com/office/drawing/2014/main" id="{4DC2A606-A5C5-4633-B7C8-3F235124E13B}"/>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170837" y="2772520"/>
            <a:ext cx="1020236" cy="1021297"/>
          </a:xfrm>
          <a:prstGeom prst="rect">
            <a:avLst/>
          </a:prstGeom>
        </p:spPr>
      </p:pic>
      <p:pic>
        <p:nvPicPr>
          <p:cNvPr id="78" name="Afbeelding 77">
            <a:extLst>
              <a:ext uri="{FF2B5EF4-FFF2-40B4-BE49-F238E27FC236}">
                <a16:creationId xmlns:a16="http://schemas.microsoft.com/office/drawing/2014/main" id="{34AFA1B1-24F2-41A9-AFEB-1A1E7E1930A3}"/>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430208" y="1626933"/>
            <a:ext cx="1122722" cy="1122722"/>
          </a:xfrm>
          <a:prstGeom prst="rect">
            <a:avLst/>
          </a:prstGeom>
        </p:spPr>
      </p:pic>
      <p:pic>
        <p:nvPicPr>
          <p:cNvPr id="80" name="Afbeelding 79" descr="Afbeelding met tekening&#10;&#10;Automatisch gegenereerde beschrijving">
            <a:extLst>
              <a:ext uri="{FF2B5EF4-FFF2-40B4-BE49-F238E27FC236}">
                <a16:creationId xmlns:a16="http://schemas.microsoft.com/office/drawing/2014/main" id="{CD0C4EAC-6A01-4155-8046-2B33C15712C4}"/>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401594" y="2941911"/>
            <a:ext cx="1078255" cy="1078255"/>
          </a:xfrm>
          <a:prstGeom prst="rect">
            <a:avLst/>
          </a:prstGeom>
        </p:spPr>
      </p:pic>
      <p:pic>
        <p:nvPicPr>
          <p:cNvPr id="82" name="Afbeelding 81" descr="Afbeelding met teken, verkeer, stoppen, geel&#10;&#10;Automatisch gegenereerde beschrijving">
            <a:extLst>
              <a:ext uri="{FF2B5EF4-FFF2-40B4-BE49-F238E27FC236}">
                <a16:creationId xmlns:a16="http://schemas.microsoft.com/office/drawing/2014/main" id="{6874C9CC-CC10-4309-B6B3-662FDE474296}"/>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6909118" y="4887036"/>
            <a:ext cx="1124832" cy="1131175"/>
          </a:xfrm>
          <a:prstGeom prst="rect">
            <a:avLst/>
          </a:prstGeom>
        </p:spPr>
      </p:pic>
      <p:pic>
        <p:nvPicPr>
          <p:cNvPr id="84" name="Afbeelding 83" descr="Afbeelding met kruk, ottomaans, tekening&#10;&#10;Automatisch gegenereerde beschrijving">
            <a:extLst>
              <a:ext uri="{FF2B5EF4-FFF2-40B4-BE49-F238E27FC236}">
                <a16:creationId xmlns:a16="http://schemas.microsoft.com/office/drawing/2014/main" id="{0E1190B4-CF44-42E5-B0C1-A37580EE8F98}"/>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842998" y="4816430"/>
            <a:ext cx="1194074" cy="1194074"/>
          </a:xfrm>
          <a:prstGeom prst="rect">
            <a:avLst/>
          </a:prstGeom>
        </p:spPr>
      </p:pic>
      <p:pic>
        <p:nvPicPr>
          <p:cNvPr id="86" name="Afbeelding 85">
            <a:extLst>
              <a:ext uri="{FF2B5EF4-FFF2-40B4-BE49-F238E27FC236}">
                <a16:creationId xmlns:a16="http://schemas.microsoft.com/office/drawing/2014/main" id="{4DB3C6CB-8572-4C68-ACA2-66161FB49F5F}"/>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5381381" y="4860517"/>
            <a:ext cx="1124832" cy="1122722"/>
          </a:xfrm>
          <a:prstGeom prst="rect">
            <a:avLst/>
          </a:prstGeom>
        </p:spPr>
      </p:pic>
      <p:pic>
        <p:nvPicPr>
          <p:cNvPr id="88" name="Afbeelding 87" descr="Afbeelding met tekening, voedsel&#10;&#10;Automatisch gegenereerde beschrijving">
            <a:extLst>
              <a:ext uri="{FF2B5EF4-FFF2-40B4-BE49-F238E27FC236}">
                <a16:creationId xmlns:a16="http://schemas.microsoft.com/office/drawing/2014/main" id="{AAF62933-ADD3-46D5-A2EE-49446E1EEB4B}"/>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449240" y="3823445"/>
            <a:ext cx="940842" cy="940842"/>
          </a:xfrm>
          <a:prstGeom prst="rect">
            <a:avLst/>
          </a:prstGeom>
        </p:spPr>
      </p:pic>
    </p:spTree>
    <p:extLst>
      <p:ext uri="{BB962C8B-B14F-4D97-AF65-F5344CB8AC3E}">
        <p14:creationId xmlns:p14="http://schemas.microsoft.com/office/powerpoint/2010/main" val="4093811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6BD24BDE-41AC-4BC4-9D8E-1350F7A58D67}"/>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3</a:t>
            </a:fld>
            <a:endParaRPr lang="nl-BE" sz="2000" dirty="0"/>
          </a:p>
        </p:txBody>
      </p:sp>
      <p:sp>
        <p:nvSpPr>
          <p:cNvPr id="11" name="Stroomdiagram: Document 11">
            <a:extLst>
              <a:ext uri="{FF2B5EF4-FFF2-40B4-BE49-F238E27FC236}">
                <a16:creationId xmlns:a16="http://schemas.microsoft.com/office/drawing/2014/main" id="{AC0EAA0A-CF77-4111-BF91-88959B76E184}"/>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58370BE8-1F89-4AD5-9D72-D2C4C42E5696}"/>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B6D5FAAF-CB8A-458A-A47F-B4E38E0A4FE7}"/>
              </a:ext>
            </a:extLst>
          </p:cNvPr>
          <p:cNvSpPr txBox="1">
            <a:spLocks/>
          </p:cNvSpPr>
          <p:nvPr/>
        </p:nvSpPr>
        <p:spPr>
          <a:xfrm>
            <a:off x="722358" y="1666873"/>
            <a:ext cx="9661129"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nl-BE" dirty="0"/>
          </a:p>
        </p:txBody>
      </p:sp>
      <p:sp>
        <p:nvSpPr>
          <p:cNvPr id="21" name="Titel 1">
            <a:extLst>
              <a:ext uri="{FF2B5EF4-FFF2-40B4-BE49-F238E27FC236}">
                <a16:creationId xmlns:a16="http://schemas.microsoft.com/office/drawing/2014/main" id="{86EB9891-EFE8-4126-9EF7-B2B276A31C04}"/>
              </a:ext>
            </a:extLst>
          </p:cNvPr>
          <p:cNvSpPr txBox="1">
            <a:spLocks/>
          </p:cNvSpPr>
          <p:nvPr/>
        </p:nvSpPr>
        <p:spPr>
          <a:xfrm>
            <a:off x="1490655" y="146901"/>
            <a:ext cx="4605345" cy="4311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400" b="1" dirty="0">
                <a:solidFill>
                  <a:schemeClr val="bg1"/>
                </a:solidFill>
              </a:rPr>
              <a:t>Basis voor de heropstart zweefvliegactiviteiten</a:t>
            </a:r>
            <a:br>
              <a:rPr lang="nl-BE" sz="2500" dirty="0">
                <a:solidFill>
                  <a:schemeClr val="bg1"/>
                </a:solidFill>
              </a:rPr>
            </a:br>
            <a:endParaRPr lang="nl-BE" sz="2500" b="1" dirty="0">
              <a:solidFill>
                <a:schemeClr val="bg1"/>
              </a:solidFill>
            </a:endParaRPr>
          </a:p>
        </p:txBody>
      </p:sp>
      <p:sp>
        <p:nvSpPr>
          <p:cNvPr id="22" name="Titel 1">
            <a:extLst>
              <a:ext uri="{FF2B5EF4-FFF2-40B4-BE49-F238E27FC236}">
                <a16:creationId xmlns:a16="http://schemas.microsoft.com/office/drawing/2014/main" id="{20718391-F834-4003-AA34-F3AA9E1A876F}"/>
              </a:ext>
            </a:extLst>
          </p:cNvPr>
          <p:cNvSpPr txBox="1">
            <a:spLocks/>
          </p:cNvSpPr>
          <p:nvPr/>
        </p:nvSpPr>
        <p:spPr>
          <a:xfrm>
            <a:off x="1490655" y="926605"/>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2000" b="1" dirty="0">
                <a:solidFill>
                  <a:schemeClr val="bg1"/>
                </a:solidFill>
              </a:rPr>
              <a:t>Inleiding</a:t>
            </a:r>
          </a:p>
        </p:txBody>
      </p:sp>
      <p:sp>
        <p:nvSpPr>
          <p:cNvPr id="2" name="Rechthoek 1">
            <a:extLst>
              <a:ext uri="{FF2B5EF4-FFF2-40B4-BE49-F238E27FC236}">
                <a16:creationId xmlns:a16="http://schemas.microsoft.com/office/drawing/2014/main" id="{F8062ED6-19CF-43EE-87B1-21706E87A36B}"/>
              </a:ext>
            </a:extLst>
          </p:cNvPr>
          <p:cNvSpPr/>
          <p:nvPr/>
        </p:nvSpPr>
        <p:spPr>
          <a:xfrm>
            <a:off x="1467773" y="1798967"/>
            <a:ext cx="7911889" cy="3970318"/>
          </a:xfrm>
          <a:prstGeom prst="rect">
            <a:avLst/>
          </a:prstGeom>
        </p:spPr>
        <p:txBody>
          <a:bodyPr wrap="square">
            <a:spAutoFit/>
          </a:bodyPr>
          <a:lstStyle/>
          <a:p>
            <a:r>
              <a:rPr lang="nl-NL" dirty="0"/>
              <a:t>Na 2 maanden verbod, mogen de activiteiten van</a:t>
            </a:r>
          </a:p>
          <a:p>
            <a:r>
              <a:rPr lang="nl-NL" dirty="0"/>
              <a:t>luchtsporten opnieuw opgestart worden vanaf 11 mei 2020.</a:t>
            </a:r>
          </a:p>
          <a:p>
            <a:endParaRPr lang="nl-NL" dirty="0"/>
          </a:p>
          <a:p>
            <a:r>
              <a:rPr lang="nl-NL" dirty="0"/>
              <a:t>Dit document behandelt de algemene maatregelen die we</a:t>
            </a:r>
          </a:p>
          <a:p>
            <a:r>
              <a:rPr lang="nl-NL" dirty="0"/>
              <a:t>als club én als individuele piloot moeten nemen om weer te</a:t>
            </a:r>
          </a:p>
          <a:p>
            <a:r>
              <a:rPr lang="nl-NL" dirty="0"/>
              <a:t>kunnen vliegen.</a:t>
            </a:r>
          </a:p>
          <a:p>
            <a:endParaRPr lang="nl-NL" dirty="0"/>
          </a:p>
          <a:p>
            <a:r>
              <a:rPr lang="nl-NL" dirty="0"/>
              <a:t>Deze maatregelen werden op nationaal vlak gecoördineerd met</a:t>
            </a:r>
          </a:p>
          <a:p>
            <a:r>
              <a:rPr lang="nl-NL" dirty="0"/>
              <a:t>de verschillende luchtsporten.</a:t>
            </a:r>
          </a:p>
          <a:p>
            <a:endParaRPr lang="nl-NL" dirty="0"/>
          </a:p>
          <a:p>
            <a:r>
              <a:rPr lang="nl-NL" dirty="0"/>
              <a:t>Te allen tijde moeten piloten en assistenten voorkomen dat zweefvliegclubs</a:t>
            </a:r>
          </a:p>
          <a:p>
            <a:r>
              <a:rPr lang="nl-NL" dirty="0"/>
              <a:t>broeihaarden van besmetting worden en daarom moeten ze permanent</a:t>
            </a:r>
          </a:p>
          <a:p>
            <a:r>
              <a:rPr lang="nl-NL" dirty="0"/>
              <a:t>de afstandsmaatregelen en andere voorzorgsmaatregelen in acht</a:t>
            </a:r>
          </a:p>
          <a:p>
            <a:r>
              <a:rPr lang="nl-NL" dirty="0"/>
              <a:t>nemen.</a:t>
            </a:r>
          </a:p>
        </p:txBody>
      </p:sp>
      <p:pic>
        <p:nvPicPr>
          <p:cNvPr id="23" name="Afbeelding 22" descr="Afbeelding met tekening&#10;&#10;Automatisch gegenereerde beschrijving">
            <a:extLst>
              <a:ext uri="{FF2B5EF4-FFF2-40B4-BE49-F238E27FC236}">
                <a16:creationId xmlns:a16="http://schemas.microsoft.com/office/drawing/2014/main" id="{0821CC75-C617-4AEF-8008-03282CE090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5076" y="2282702"/>
            <a:ext cx="1746098" cy="3119932"/>
          </a:xfrm>
          <a:prstGeom prst="rect">
            <a:avLst/>
          </a:prstGeom>
        </p:spPr>
      </p:pic>
      <p:sp>
        <p:nvSpPr>
          <p:cNvPr id="16" name="Tekstvak 15">
            <a:extLst>
              <a:ext uri="{FF2B5EF4-FFF2-40B4-BE49-F238E27FC236}">
                <a16:creationId xmlns:a16="http://schemas.microsoft.com/office/drawing/2014/main" id="{64C48821-D558-4B1F-8299-FFA0C6596D56}"/>
              </a:ext>
            </a:extLst>
          </p:cNvPr>
          <p:cNvSpPr txBox="1"/>
          <p:nvPr/>
        </p:nvSpPr>
        <p:spPr>
          <a:xfrm>
            <a:off x="954042" y="6372978"/>
            <a:ext cx="851515" cy="369332"/>
          </a:xfrm>
          <a:prstGeom prst="rect">
            <a:avLst/>
          </a:prstGeom>
          <a:noFill/>
        </p:spPr>
        <p:txBody>
          <a:bodyPr wrap="none" rtlCol="0">
            <a:spAutoFit/>
          </a:bodyPr>
          <a:lstStyle/>
          <a:p>
            <a:r>
              <a:rPr lang="nl-BE" dirty="0">
                <a:hlinkClick r:id="rId5" action="ppaction://hlinksldjump"/>
              </a:rPr>
              <a:t>Inhoud</a:t>
            </a:r>
            <a:endParaRPr lang="nl-BE" dirty="0"/>
          </a:p>
        </p:txBody>
      </p:sp>
      <p:pic>
        <p:nvPicPr>
          <p:cNvPr id="17" name="Afbeelding 16">
            <a:extLst>
              <a:ext uri="{FF2B5EF4-FFF2-40B4-BE49-F238E27FC236}">
                <a16:creationId xmlns:a16="http://schemas.microsoft.com/office/drawing/2014/main" id="{DC4F1C9F-708E-41A2-B637-DAC48DD4372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8" name="Rechte verbindingslijn 17">
            <a:extLst>
              <a:ext uri="{FF2B5EF4-FFF2-40B4-BE49-F238E27FC236}">
                <a16:creationId xmlns:a16="http://schemas.microsoft.com/office/drawing/2014/main" id="{7FEF4C14-4536-4E4A-910B-6CAFA028899C}"/>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83932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0ABBDEAA-B30E-4235-8D7E-E960F2668086}"/>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4</a:t>
            </a:fld>
            <a:endParaRPr lang="nl-BE" sz="2000" dirty="0"/>
          </a:p>
        </p:txBody>
      </p:sp>
      <p:sp>
        <p:nvSpPr>
          <p:cNvPr id="12" name="Stroomdiagram: Document 11">
            <a:extLst>
              <a:ext uri="{FF2B5EF4-FFF2-40B4-BE49-F238E27FC236}">
                <a16:creationId xmlns:a16="http://schemas.microsoft.com/office/drawing/2014/main" id="{7FF95493-E696-4550-93C4-60C294BDA8B7}"/>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sp>
        <p:nvSpPr>
          <p:cNvPr id="13" name="Tijdelijke aanduiding voor inhoud 2">
            <a:extLst>
              <a:ext uri="{FF2B5EF4-FFF2-40B4-BE49-F238E27FC236}">
                <a16:creationId xmlns:a16="http://schemas.microsoft.com/office/drawing/2014/main" id="{C65976D2-C082-437C-BDF1-320DDABF5C53}"/>
              </a:ext>
            </a:extLst>
          </p:cNvPr>
          <p:cNvSpPr>
            <a:spLocks noGrp="1"/>
          </p:cNvSpPr>
          <p:nvPr>
            <p:ph idx="1"/>
          </p:nvPr>
        </p:nvSpPr>
        <p:spPr>
          <a:xfrm>
            <a:off x="1981515" y="1685942"/>
            <a:ext cx="9661129" cy="4351338"/>
          </a:xfrm>
        </p:spPr>
        <p:txBody>
          <a:bodyPr>
            <a:normAutofit fontScale="55000" lnSpcReduction="20000"/>
          </a:bodyPr>
          <a:lstStyle/>
          <a:p>
            <a:pPr marL="0" indent="0">
              <a:buNone/>
            </a:pPr>
            <a:r>
              <a:rPr lang="nl-BE" b="1" dirty="0">
                <a:latin typeface="Avenir-Heavy"/>
              </a:rPr>
              <a:t>Principe 1</a:t>
            </a:r>
          </a:p>
          <a:p>
            <a:pPr marL="0" indent="0">
              <a:buNone/>
            </a:pPr>
            <a:r>
              <a:rPr lang="nl-NL" dirty="0">
                <a:latin typeface="Avenir-Book"/>
              </a:rPr>
              <a:t>In het kader van het hervatten van de economische activiteiten zijn alle commerciële vluchten</a:t>
            </a:r>
          </a:p>
          <a:p>
            <a:pPr marL="0" indent="0">
              <a:buNone/>
            </a:pPr>
            <a:r>
              <a:rPr lang="nl-NL" dirty="0">
                <a:latin typeface="Avenir-Book"/>
              </a:rPr>
              <a:t>ongeacht het type vliegtuig zoals gedefinieerd door de EASA toegestaan ongeacht of het gaat</a:t>
            </a:r>
          </a:p>
          <a:p>
            <a:pPr marL="0" indent="0">
              <a:buNone/>
            </a:pPr>
            <a:r>
              <a:rPr lang="en-US" dirty="0">
                <a:latin typeface="Avenir-Book"/>
              </a:rPr>
              <a:t>om VFR of IFR (</a:t>
            </a:r>
            <a:r>
              <a:rPr lang="en-US" dirty="0" err="1">
                <a:latin typeface="Avenir-Book"/>
              </a:rPr>
              <a:t>dit</a:t>
            </a:r>
            <a:r>
              <a:rPr lang="en-US" dirty="0">
                <a:latin typeface="Avenir-Book"/>
              </a:rPr>
              <a:t> </a:t>
            </a:r>
            <a:r>
              <a:rPr lang="en-US" dirty="0" err="1">
                <a:latin typeface="Avenir-Book"/>
              </a:rPr>
              <a:t>betreft</a:t>
            </a:r>
            <a:r>
              <a:rPr lang="en-US" dirty="0">
                <a:latin typeface="Avenir-Book"/>
              </a:rPr>
              <a:t> </a:t>
            </a:r>
            <a:r>
              <a:rPr lang="en-US" dirty="0" err="1">
                <a:latin typeface="Avenir-Book"/>
              </a:rPr>
              <a:t>commerciële</a:t>
            </a:r>
            <a:r>
              <a:rPr lang="en-US" dirty="0">
                <a:latin typeface="Avenir-Book"/>
              </a:rPr>
              <a:t> </a:t>
            </a:r>
            <a:r>
              <a:rPr lang="en-US" dirty="0" err="1">
                <a:latin typeface="Avenir-Book"/>
              </a:rPr>
              <a:t>activiteiten</a:t>
            </a:r>
            <a:r>
              <a:rPr lang="en-US" dirty="0">
                <a:latin typeface="Avenir-Book"/>
              </a:rPr>
              <a:t> business to business </a:t>
            </a:r>
            <a:r>
              <a:rPr lang="en-US" dirty="0" err="1">
                <a:latin typeface="Avenir-Book"/>
              </a:rPr>
              <a:t>en</a:t>
            </a:r>
            <a:r>
              <a:rPr lang="en-US" dirty="0">
                <a:latin typeface="Avenir-Book"/>
              </a:rPr>
              <a:t> business to customer).</a:t>
            </a:r>
            <a:br>
              <a:rPr lang="en-US" dirty="0">
                <a:latin typeface="Avenir-Book"/>
              </a:rPr>
            </a:br>
            <a:endParaRPr lang="en-US" dirty="0">
              <a:latin typeface="Avenir-Book"/>
            </a:endParaRPr>
          </a:p>
          <a:p>
            <a:pPr marL="0" indent="0">
              <a:buNone/>
            </a:pPr>
            <a:r>
              <a:rPr lang="nl-BE" b="1" dirty="0">
                <a:latin typeface="Avenir-Heavy"/>
              </a:rPr>
              <a:t>Principe 2</a:t>
            </a:r>
          </a:p>
          <a:p>
            <a:pPr marL="0" indent="0">
              <a:buNone/>
            </a:pPr>
            <a:r>
              <a:rPr lang="nl-NL" dirty="0">
                <a:latin typeface="Avenir-Book"/>
              </a:rPr>
              <a:t>De lokale VFR vluchten (met dezelfde start- en landingsplaats en zonder tussenlanding) die als</a:t>
            </a:r>
          </a:p>
          <a:p>
            <a:pPr marL="0" indent="0">
              <a:buNone/>
            </a:pPr>
            <a:r>
              <a:rPr lang="nl-NL" dirty="0">
                <a:latin typeface="Avenir-Book"/>
              </a:rPr>
              <a:t>solovlucht of met een familielid dat onder hetzelfde dak woont aan boord uitgevoerd worden</a:t>
            </a:r>
          </a:p>
          <a:p>
            <a:pPr marL="0" indent="0">
              <a:buNone/>
            </a:pPr>
            <a:r>
              <a:rPr lang="nl-NL" dirty="0">
                <a:latin typeface="Avenir-Book"/>
              </a:rPr>
              <a:t>en dit voor elk type vliegtuig als voor vluchten met modelvliegtuigen en </a:t>
            </a:r>
            <a:r>
              <a:rPr lang="nl-NL" dirty="0" err="1">
                <a:latin typeface="Avenir-Book"/>
              </a:rPr>
              <a:t>UAV’s</a:t>
            </a:r>
            <a:r>
              <a:rPr lang="nl-NL" dirty="0">
                <a:latin typeface="Avenir-Book"/>
              </a:rPr>
              <a:t> buiten het</a:t>
            </a:r>
          </a:p>
          <a:p>
            <a:pPr marL="0" indent="0">
              <a:buNone/>
            </a:pPr>
            <a:r>
              <a:rPr lang="nl-BE" dirty="0">
                <a:latin typeface="Avenir-Book"/>
              </a:rPr>
              <a:t>gecontroleerde luchtruim.</a:t>
            </a:r>
            <a:br>
              <a:rPr lang="nl-BE" dirty="0">
                <a:latin typeface="Avenir-Book"/>
              </a:rPr>
            </a:br>
            <a:endParaRPr lang="nl-BE" dirty="0">
              <a:latin typeface="Avenir-Book"/>
            </a:endParaRPr>
          </a:p>
          <a:p>
            <a:pPr marL="0" indent="0">
              <a:buNone/>
            </a:pPr>
            <a:r>
              <a:rPr lang="nl-BE" b="1" dirty="0">
                <a:latin typeface="Avenir-Heavy"/>
              </a:rPr>
              <a:t>Principe 3</a:t>
            </a:r>
          </a:p>
          <a:p>
            <a:pPr marL="0" indent="0">
              <a:buNone/>
            </a:pPr>
            <a:r>
              <a:rPr lang="nl-NL" dirty="0">
                <a:latin typeface="Avenir-Book"/>
              </a:rPr>
              <a:t>Alle activiteiten met betrekking tot opleidingen voor elk type luchtvaartuigen (praktische en</a:t>
            </a:r>
          </a:p>
          <a:p>
            <a:pPr marL="0" indent="0">
              <a:buNone/>
            </a:pPr>
            <a:r>
              <a:rPr lang="nl-NL" dirty="0">
                <a:latin typeface="Avenir-Book"/>
              </a:rPr>
              <a:t>theoretische lessen) zijn toegestaan. Oefenvluchten VFR mogen enkel buiten het gecontroleerde</a:t>
            </a:r>
          </a:p>
          <a:p>
            <a:pPr marL="0" indent="0">
              <a:buNone/>
            </a:pPr>
            <a:r>
              <a:rPr lang="nl-NL" dirty="0">
                <a:latin typeface="Avenir-Book"/>
              </a:rPr>
              <a:t>luchtruim plaatsvinden. Dezelfde strikte regels als voor autorijscholen moeten gerespecteerd</a:t>
            </a:r>
          </a:p>
          <a:p>
            <a:pPr marL="0" indent="0">
              <a:buNone/>
            </a:pPr>
            <a:r>
              <a:rPr lang="nl-BE" dirty="0">
                <a:latin typeface="Avenir-Book"/>
              </a:rPr>
              <a:t>worden.</a:t>
            </a:r>
            <a:endParaRPr lang="nl-BE" dirty="0"/>
          </a:p>
        </p:txBody>
      </p:sp>
      <p:pic>
        <p:nvPicPr>
          <p:cNvPr id="14" name="Afbeelding 13" descr="Afbeelding met tekening&#10;&#10;Automatisch gegenereerde beschrijving">
            <a:extLst>
              <a:ext uri="{FF2B5EF4-FFF2-40B4-BE49-F238E27FC236}">
                <a16:creationId xmlns:a16="http://schemas.microsoft.com/office/drawing/2014/main" id="{E86AB948-6B09-41D4-8957-96967A8ADC8D}"/>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5" name="Titel 1">
            <a:extLst>
              <a:ext uri="{FF2B5EF4-FFF2-40B4-BE49-F238E27FC236}">
                <a16:creationId xmlns:a16="http://schemas.microsoft.com/office/drawing/2014/main" id="{FCFD36C4-8A35-45EC-82F9-4C87E12AFBC8}"/>
              </a:ext>
            </a:extLst>
          </p:cNvPr>
          <p:cNvSpPr>
            <a:spLocks noGrp="1"/>
          </p:cNvSpPr>
          <p:nvPr>
            <p:ph type="title"/>
          </p:nvPr>
        </p:nvSpPr>
        <p:spPr>
          <a:xfrm>
            <a:off x="1462074" y="418107"/>
            <a:ext cx="6062676" cy="525350"/>
          </a:xfrm>
        </p:spPr>
        <p:txBody>
          <a:bodyPr>
            <a:normAutofit/>
          </a:bodyPr>
          <a:lstStyle/>
          <a:p>
            <a:r>
              <a:rPr lang="nl-NL" sz="2800" b="1" dirty="0">
                <a:solidFill>
                  <a:schemeClr val="bg1"/>
                </a:solidFill>
              </a:rPr>
              <a:t>De 3 principes van de heropstart</a:t>
            </a:r>
            <a:endParaRPr lang="nl-BE" sz="2800" b="1" dirty="0">
              <a:solidFill>
                <a:schemeClr val="bg1"/>
              </a:solidFill>
            </a:endParaRPr>
          </a:p>
        </p:txBody>
      </p:sp>
      <p:sp>
        <p:nvSpPr>
          <p:cNvPr id="16" name="Tekstvak 15">
            <a:extLst>
              <a:ext uri="{FF2B5EF4-FFF2-40B4-BE49-F238E27FC236}">
                <a16:creationId xmlns:a16="http://schemas.microsoft.com/office/drawing/2014/main" id="{61F5A240-CEE9-4095-A8B9-7839CF7F78D5}"/>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20" name="Afbeelding 19">
            <a:extLst>
              <a:ext uri="{FF2B5EF4-FFF2-40B4-BE49-F238E27FC236}">
                <a16:creationId xmlns:a16="http://schemas.microsoft.com/office/drawing/2014/main" id="{B2731ABB-DC5B-4BF2-9214-B60FA7E38F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1" name="Rechte verbindingslijn 20">
            <a:extLst>
              <a:ext uri="{FF2B5EF4-FFF2-40B4-BE49-F238E27FC236}">
                <a16:creationId xmlns:a16="http://schemas.microsoft.com/office/drawing/2014/main" id="{3AF5FEEC-6E4D-4242-9505-391B5EE700BA}"/>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11" name="Titel 1">
            <a:extLst>
              <a:ext uri="{FF2B5EF4-FFF2-40B4-BE49-F238E27FC236}">
                <a16:creationId xmlns:a16="http://schemas.microsoft.com/office/drawing/2014/main" id="{7BEADB64-E30F-4923-AF5E-3997FC265BC7}"/>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Tree>
    <p:extLst>
      <p:ext uri="{BB962C8B-B14F-4D97-AF65-F5344CB8AC3E}">
        <p14:creationId xmlns:p14="http://schemas.microsoft.com/office/powerpoint/2010/main" val="1975923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F4BED607-0F3F-4FB1-B7F2-0D1C964F7839}"/>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5</a:t>
            </a:fld>
            <a:endParaRPr lang="nl-BE" sz="2000" dirty="0"/>
          </a:p>
        </p:txBody>
      </p:sp>
      <p:sp>
        <p:nvSpPr>
          <p:cNvPr id="11" name="Stroomdiagram: Document 11">
            <a:extLst>
              <a:ext uri="{FF2B5EF4-FFF2-40B4-BE49-F238E27FC236}">
                <a16:creationId xmlns:a16="http://schemas.microsoft.com/office/drawing/2014/main" id="{039B3A91-87EA-49BB-AC6C-60C0636A8E5F}"/>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F08FB4BB-3AC3-423F-967B-211BC5C93016}"/>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3" name="Titel 1">
            <a:extLst>
              <a:ext uri="{FF2B5EF4-FFF2-40B4-BE49-F238E27FC236}">
                <a16:creationId xmlns:a16="http://schemas.microsoft.com/office/drawing/2014/main" id="{ED84BD65-F71D-49B4-B027-E8D88770133E}"/>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14" name="Tijdelijke aanduiding voor inhoud 2">
            <a:extLst>
              <a:ext uri="{FF2B5EF4-FFF2-40B4-BE49-F238E27FC236}">
                <a16:creationId xmlns:a16="http://schemas.microsoft.com/office/drawing/2014/main" id="{C1BC5A21-9D69-4CF3-B899-CB0CE3D2AE94}"/>
              </a:ext>
            </a:extLst>
          </p:cNvPr>
          <p:cNvSpPr txBox="1">
            <a:spLocks/>
          </p:cNvSpPr>
          <p:nvPr/>
        </p:nvSpPr>
        <p:spPr>
          <a:xfrm>
            <a:off x="679824" y="1630335"/>
            <a:ext cx="9843797" cy="4436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latin typeface="Avenir-Book"/>
              </a:rPr>
              <a:t>Onderstaande richtlijnen werden opgesteld om de clubs te helpen bij de organisatie van hun activiteiten en het informeren van hun leden.</a:t>
            </a:r>
          </a:p>
          <a:p>
            <a:pPr marL="0" indent="0">
              <a:buNone/>
            </a:pPr>
            <a:r>
              <a:rPr lang="nl-NL" sz="1800" dirty="0">
                <a:latin typeface="ZapfDingbatsITC"/>
              </a:rPr>
              <a:t>✓ </a:t>
            </a:r>
            <a:r>
              <a:rPr lang="nl-NL" sz="1800" dirty="0">
                <a:latin typeface="Avenir-Book"/>
              </a:rPr>
              <a:t>Bezorg dit document </a:t>
            </a:r>
            <a:r>
              <a:rPr lang="nl-NL" sz="1800" b="1" dirty="0">
                <a:latin typeface="Avenir-Heavy"/>
              </a:rPr>
              <a:t>op voorhand </a:t>
            </a:r>
            <a:r>
              <a:rPr lang="nl-NL" sz="1800" dirty="0">
                <a:latin typeface="Avenir-Book"/>
              </a:rPr>
              <a:t>aan alle clubleden, zodat zij reeds voor hun aankomst op het vliegveld op de hoogte zijn van de regels.</a:t>
            </a:r>
          </a:p>
          <a:p>
            <a:pPr marL="0" indent="0">
              <a:buNone/>
            </a:pPr>
            <a:r>
              <a:rPr lang="nl-NL" sz="1800" dirty="0">
                <a:latin typeface="ZapfDingbatsITC"/>
              </a:rPr>
              <a:t>✓ </a:t>
            </a:r>
            <a:r>
              <a:rPr lang="nl-NL" sz="1800" dirty="0">
                <a:latin typeface="Avenir-Book"/>
              </a:rPr>
              <a:t>Elk clubbestuur moet een </a:t>
            </a:r>
            <a:r>
              <a:rPr lang="nl-NL" sz="1800" b="1" dirty="0">
                <a:latin typeface="Avenir-Heavy"/>
              </a:rPr>
              <a:t>eigen plan </a:t>
            </a:r>
            <a:r>
              <a:rPr lang="nl-NL" sz="1800" dirty="0">
                <a:latin typeface="Avenir-Book"/>
              </a:rPr>
              <a:t>opstellen waarin de specifieke maatregelen voor hun situatie worden uitgewerkt.</a:t>
            </a:r>
          </a:p>
          <a:p>
            <a:pPr marL="0" indent="0">
              <a:buNone/>
            </a:pPr>
            <a:r>
              <a:rPr lang="nl-NL" sz="1800" dirty="0">
                <a:latin typeface="ZapfDingbatsITC"/>
              </a:rPr>
              <a:t>✓ </a:t>
            </a:r>
            <a:r>
              <a:rPr lang="nl-NL" sz="1800" dirty="0">
                <a:latin typeface="Avenir-Book"/>
              </a:rPr>
              <a:t>Er worden ook </a:t>
            </a:r>
            <a:r>
              <a:rPr lang="nl-NL" sz="1800" dirty="0">
                <a:latin typeface="Avenir-Heavy"/>
              </a:rPr>
              <a:t>affiches </a:t>
            </a:r>
            <a:r>
              <a:rPr lang="nl-NL" sz="1800" dirty="0">
                <a:latin typeface="Avenir-Book"/>
              </a:rPr>
              <a:t>opgemaakt waarop de nieuwe regels duidelijk opgesomd worden. Je kan deze affiches uithangen op cruciale plaatsen op het vliegveld: aan de deur van het clublokaal of briefinglokaal, aan de ingang</a:t>
            </a:r>
          </a:p>
          <a:p>
            <a:pPr marL="0" indent="0">
              <a:buNone/>
            </a:pPr>
            <a:r>
              <a:rPr lang="nl-NL" sz="1800" dirty="0">
                <a:latin typeface="Avenir-Book"/>
              </a:rPr>
              <a:t>van de hangars, op de startplaats, ...</a:t>
            </a:r>
          </a:p>
          <a:p>
            <a:pPr marL="0" indent="0">
              <a:buNone/>
            </a:pPr>
            <a:r>
              <a:rPr lang="nl-NL" sz="1800" dirty="0">
                <a:latin typeface="ZapfDingbatsITC"/>
              </a:rPr>
              <a:t>✓ </a:t>
            </a:r>
            <a:r>
              <a:rPr lang="nl-NL" sz="1800" dirty="0">
                <a:latin typeface="Avenir-Book"/>
              </a:rPr>
              <a:t>Heel de strategie is erop gebaseerd dat het </a:t>
            </a:r>
            <a:r>
              <a:rPr lang="nl-NL" sz="1800" b="1" dirty="0">
                <a:latin typeface="Avenir-Heavy"/>
              </a:rPr>
              <a:t>contact tussen mensen</a:t>
            </a:r>
            <a:r>
              <a:rPr lang="nl-NL" sz="1800" dirty="0">
                <a:latin typeface="Avenir-Heavy"/>
              </a:rPr>
              <a:t> </a:t>
            </a:r>
            <a:r>
              <a:rPr lang="nl-NL" sz="1800" dirty="0">
                <a:latin typeface="Avenir-Book"/>
              </a:rPr>
              <a:t>zoveel als mogelijk moet worden vermeden. Dit geldt ook voor contact met </a:t>
            </a:r>
            <a:r>
              <a:rPr lang="nl-NL" sz="1800" b="1" dirty="0">
                <a:latin typeface="Avenir-Heavy"/>
              </a:rPr>
              <a:t>voorwerpen of oppervlakken </a:t>
            </a:r>
            <a:r>
              <a:rPr lang="nl-NL" sz="1800" dirty="0">
                <a:latin typeface="Avenir-Book"/>
              </a:rPr>
              <a:t>die recent door anderen zijn aangeraakt.</a:t>
            </a:r>
          </a:p>
          <a:p>
            <a:pPr marL="0" indent="0">
              <a:buNone/>
            </a:pPr>
            <a:r>
              <a:rPr lang="nl-NL" sz="1800" dirty="0">
                <a:latin typeface="ZapfDingbatsITC"/>
              </a:rPr>
              <a:t>✓ </a:t>
            </a:r>
            <a:r>
              <a:rPr lang="nl-NL" sz="1800" dirty="0">
                <a:latin typeface="Avenir-Book"/>
              </a:rPr>
              <a:t>De belangrijkste regel blijft echter: </a:t>
            </a:r>
            <a:r>
              <a:rPr lang="nl-NL" sz="1800" b="1" dirty="0">
                <a:latin typeface="Avenir-Heavy"/>
              </a:rPr>
              <a:t>als je je ziek voelt, kom je niet naar het vliegveld </a:t>
            </a:r>
            <a:r>
              <a:rPr lang="nl-NL" sz="1800" dirty="0">
                <a:latin typeface="Avenir-Book"/>
              </a:rPr>
              <a:t>tot je weer beter bent, en je advies ingewonnen hebt bij je dokter.</a:t>
            </a:r>
            <a:endParaRPr lang="nl-BE" sz="1800" dirty="0"/>
          </a:p>
        </p:txBody>
      </p:sp>
      <p:sp>
        <p:nvSpPr>
          <p:cNvPr id="15" name="Titel 1">
            <a:extLst>
              <a:ext uri="{FF2B5EF4-FFF2-40B4-BE49-F238E27FC236}">
                <a16:creationId xmlns:a16="http://schemas.microsoft.com/office/drawing/2014/main" id="{57E266F8-DBC6-40A9-9CBB-44C9526D9E72}"/>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Richtlijnen voor de clubs en piloten</a:t>
            </a:r>
            <a:endParaRPr lang="nl-BE" sz="2800" b="1" dirty="0">
              <a:solidFill>
                <a:schemeClr val="bg1"/>
              </a:solidFill>
            </a:endParaRPr>
          </a:p>
        </p:txBody>
      </p:sp>
      <p:sp>
        <p:nvSpPr>
          <p:cNvPr id="18" name="Tekstvak 17">
            <a:extLst>
              <a:ext uri="{FF2B5EF4-FFF2-40B4-BE49-F238E27FC236}">
                <a16:creationId xmlns:a16="http://schemas.microsoft.com/office/drawing/2014/main" id="{6FD8DED3-FA8E-4D5A-84BF-4718026170B6}"/>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9" name="Afbeelding 18">
            <a:extLst>
              <a:ext uri="{FF2B5EF4-FFF2-40B4-BE49-F238E27FC236}">
                <a16:creationId xmlns:a16="http://schemas.microsoft.com/office/drawing/2014/main" id="{164FC2A4-9C3E-44E9-A6A5-B3940060DA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0" name="Rechte verbindingslijn 19">
            <a:extLst>
              <a:ext uri="{FF2B5EF4-FFF2-40B4-BE49-F238E27FC236}">
                <a16:creationId xmlns:a16="http://schemas.microsoft.com/office/drawing/2014/main" id="{8C2417E4-1392-48E2-BD06-609D5E71711A}"/>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pic>
        <p:nvPicPr>
          <p:cNvPr id="3" name="Afbeelding 2" descr="Afbeelding met klok&#10;&#10;Automatisch gegenereerde beschrijving">
            <a:extLst>
              <a:ext uri="{FF2B5EF4-FFF2-40B4-BE49-F238E27FC236}">
                <a16:creationId xmlns:a16="http://schemas.microsoft.com/office/drawing/2014/main" id="{149E78EF-BC33-4894-9444-8D7C118FB8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7985" y="4641432"/>
            <a:ext cx="1300787" cy="1298346"/>
          </a:xfrm>
          <a:prstGeom prst="rect">
            <a:avLst/>
          </a:prstGeom>
        </p:spPr>
      </p:pic>
      <p:pic>
        <p:nvPicPr>
          <p:cNvPr id="22" name="Afbeelding 21" descr="Afbeelding met tekening&#10;&#10;Automatisch gegenereerde beschrijving">
            <a:extLst>
              <a:ext uri="{FF2B5EF4-FFF2-40B4-BE49-F238E27FC236}">
                <a16:creationId xmlns:a16="http://schemas.microsoft.com/office/drawing/2014/main" id="{3758CFE8-22B6-441C-82D0-118B78C165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7984" y="1300932"/>
            <a:ext cx="1300787" cy="1300787"/>
          </a:xfrm>
          <a:prstGeom prst="rect">
            <a:avLst/>
          </a:prstGeom>
        </p:spPr>
      </p:pic>
      <p:pic>
        <p:nvPicPr>
          <p:cNvPr id="24" name="Afbeelding 23" descr="Afbeelding met tekening&#10;&#10;Automatisch gegenereerde beschrijving">
            <a:extLst>
              <a:ext uri="{FF2B5EF4-FFF2-40B4-BE49-F238E27FC236}">
                <a16:creationId xmlns:a16="http://schemas.microsoft.com/office/drawing/2014/main" id="{68D251CD-4DB4-444C-A3E9-04F297307B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7985" y="3090503"/>
            <a:ext cx="1300787" cy="1300787"/>
          </a:xfrm>
          <a:prstGeom prst="rect">
            <a:avLst/>
          </a:prstGeom>
        </p:spPr>
      </p:pic>
    </p:spTree>
    <p:extLst>
      <p:ext uri="{BB962C8B-B14F-4D97-AF65-F5344CB8AC3E}">
        <p14:creationId xmlns:p14="http://schemas.microsoft.com/office/powerpoint/2010/main" val="3048303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DDBFAB5A-55A3-4504-B402-38B1B684D499}"/>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6</a:t>
            </a:fld>
            <a:endParaRPr lang="nl-BE" sz="2000" dirty="0"/>
          </a:p>
        </p:txBody>
      </p:sp>
      <p:sp>
        <p:nvSpPr>
          <p:cNvPr id="11" name="Stroomdiagram: Document 11">
            <a:extLst>
              <a:ext uri="{FF2B5EF4-FFF2-40B4-BE49-F238E27FC236}">
                <a16:creationId xmlns:a16="http://schemas.microsoft.com/office/drawing/2014/main" id="{FFFEE98A-6CC8-46BE-A12B-1A3828A18CA0}"/>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2DDC607D-3640-4537-AAB3-0B7A737BA47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E67482CC-150E-4E3E-B51B-6CA91C9C3655}"/>
              </a:ext>
            </a:extLst>
          </p:cNvPr>
          <p:cNvSpPr txBox="1">
            <a:spLocks/>
          </p:cNvSpPr>
          <p:nvPr/>
        </p:nvSpPr>
        <p:spPr>
          <a:xfrm>
            <a:off x="679824" y="1717030"/>
            <a:ext cx="9603165" cy="43011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COVID-19 is een besmettelijke ziekte die wordt veroorzaakt door een nieuw coronavirus. De ziekte veroorzaakt luchtwegklachten (zoals bij de griep) met symptomen zoals hoesten, koorts en (in ernstigere gevallen) ademhalingsproblemen.</a:t>
            </a:r>
          </a:p>
          <a:p>
            <a:pPr marL="0" indent="0">
              <a:buNone/>
            </a:pPr>
            <a:r>
              <a:rPr lang="nl-NL" sz="1800" dirty="0"/>
              <a:t>Het coronavirus verspreidt zich met name door contact met een besmette persoon als die hoest of niest. Het verspreidt zich ook als iemand een oppervlak of object aanraakt waarop het virus zich bevindt en daarna zijn of haar ogen, neus of mond aanraakt.</a:t>
            </a:r>
          </a:p>
          <a:p>
            <a:pPr marL="0" indent="0">
              <a:buNone/>
            </a:pPr>
            <a:r>
              <a:rPr lang="nl-NL" sz="1800" dirty="0"/>
              <a:t>Andere symptomen kunnen zijn:</a:t>
            </a:r>
          </a:p>
          <a:p>
            <a:pPr marL="0" indent="0">
              <a:buNone/>
            </a:pPr>
            <a:r>
              <a:rPr lang="nl-NL" sz="1800" dirty="0"/>
              <a:t>• misselijkheid; </a:t>
            </a:r>
            <a:br>
              <a:rPr lang="nl-NL" sz="1800" dirty="0"/>
            </a:br>
            <a:r>
              <a:rPr lang="nl-NL" sz="1800" dirty="0"/>
              <a:t>• diarree;</a:t>
            </a:r>
            <a:br>
              <a:rPr lang="nl-NL" sz="1800" dirty="0"/>
            </a:br>
            <a:r>
              <a:rPr lang="nl-NL" sz="1800" dirty="0"/>
              <a:t>• spierpijn; </a:t>
            </a:r>
            <a:br>
              <a:rPr lang="nl-NL" sz="1800" dirty="0"/>
            </a:br>
            <a:r>
              <a:rPr lang="nl-NL" sz="1800" dirty="0"/>
              <a:t>• hoofdpijn;</a:t>
            </a:r>
            <a:br>
              <a:rPr lang="nl-NL" sz="1800" dirty="0"/>
            </a:br>
            <a:r>
              <a:rPr lang="nl-NL" sz="1800" dirty="0"/>
              <a:t>• keelpijn;</a:t>
            </a:r>
            <a:br>
              <a:rPr lang="nl-NL" sz="1800" dirty="0"/>
            </a:br>
            <a:r>
              <a:rPr lang="nl-NL" sz="1800" dirty="0"/>
              <a:t>• verlies van smaak en reukzin.</a:t>
            </a:r>
          </a:p>
          <a:p>
            <a:pPr marL="0" indent="0">
              <a:buNone/>
            </a:pPr>
            <a:r>
              <a:rPr lang="nl-NL" sz="1800" b="1" dirty="0"/>
              <a:t>Als je één van deze symptomen vertoont, of als je in de laatste 14 dagen </a:t>
            </a:r>
            <a:r>
              <a:rPr lang="nl-NL" sz="1800" b="1" dirty="0" err="1"/>
              <a:t>incontact</a:t>
            </a:r>
            <a:r>
              <a:rPr lang="nl-NL" sz="1800" b="1" dirty="0"/>
              <a:t> geweest bent met zieke personen, blijf dan thuis!</a:t>
            </a:r>
          </a:p>
        </p:txBody>
      </p:sp>
      <p:sp>
        <p:nvSpPr>
          <p:cNvPr id="16" name="Tekstvak 15">
            <a:extLst>
              <a:ext uri="{FF2B5EF4-FFF2-40B4-BE49-F238E27FC236}">
                <a16:creationId xmlns:a16="http://schemas.microsoft.com/office/drawing/2014/main" id="{732B3A08-F5F1-4118-B52F-8CBD20F76195}"/>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7" name="Afbeelding 16">
            <a:extLst>
              <a:ext uri="{FF2B5EF4-FFF2-40B4-BE49-F238E27FC236}">
                <a16:creationId xmlns:a16="http://schemas.microsoft.com/office/drawing/2014/main" id="{8DAF06DA-E5F8-47A1-A49C-ECCD4ADC1B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8" name="Rechte verbindingslijn 17">
            <a:extLst>
              <a:ext uri="{FF2B5EF4-FFF2-40B4-BE49-F238E27FC236}">
                <a16:creationId xmlns:a16="http://schemas.microsoft.com/office/drawing/2014/main" id="{5A082C03-52B6-4517-9C75-D5DAB0B5E7D5}"/>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0" name="Titel 1">
            <a:extLst>
              <a:ext uri="{FF2B5EF4-FFF2-40B4-BE49-F238E27FC236}">
                <a16:creationId xmlns:a16="http://schemas.microsoft.com/office/drawing/2014/main" id="{154E27E3-7B17-44F4-9012-C349CE6F9EDC}"/>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2" name="Titel 1">
            <a:extLst>
              <a:ext uri="{FF2B5EF4-FFF2-40B4-BE49-F238E27FC236}">
                <a16:creationId xmlns:a16="http://schemas.microsoft.com/office/drawing/2014/main" id="{0B009AAB-F3F4-4B0B-86E4-1618F320133D}"/>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Symptomen van COVID-19</a:t>
            </a:r>
            <a:endParaRPr lang="nl-BE" sz="2800" b="1" dirty="0">
              <a:solidFill>
                <a:schemeClr val="bg1"/>
              </a:solidFill>
            </a:endParaRPr>
          </a:p>
        </p:txBody>
      </p:sp>
      <p:pic>
        <p:nvPicPr>
          <p:cNvPr id="3" name="Afbeelding 2" descr="Afbeelding met klok, tekening&#10;&#10;Automatisch gegenereerde beschrijving">
            <a:extLst>
              <a:ext uri="{FF2B5EF4-FFF2-40B4-BE49-F238E27FC236}">
                <a16:creationId xmlns:a16="http://schemas.microsoft.com/office/drawing/2014/main" id="{1614C9F6-06EC-4B88-A941-501F2A27CB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18663" y="1397313"/>
            <a:ext cx="1391810" cy="1391810"/>
          </a:xfrm>
          <a:prstGeom prst="rect">
            <a:avLst/>
          </a:prstGeom>
        </p:spPr>
      </p:pic>
      <p:pic>
        <p:nvPicPr>
          <p:cNvPr id="23" name="Afbeelding 22" descr="Afbeelding met tekening&#10;&#10;Automatisch gegenereerde beschrijving">
            <a:extLst>
              <a:ext uri="{FF2B5EF4-FFF2-40B4-BE49-F238E27FC236}">
                <a16:creationId xmlns:a16="http://schemas.microsoft.com/office/drawing/2014/main" id="{29EF925B-115A-4825-A19E-69230B300D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13431" y="2966511"/>
            <a:ext cx="1394426" cy="1394426"/>
          </a:xfrm>
          <a:prstGeom prst="rect">
            <a:avLst/>
          </a:prstGeom>
        </p:spPr>
      </p:pic>
      <p:pic>
        <p:nvPicPr>
          <p:cNvPr id="25" name="Afbeelding 24" descr="Afbeelding met tekening&#10;&#10;Automatisch gegenereerde beschrijving">
            <a:extLst>
              <a:ext uri="{FF2B5EF4-FFF2-40B4-BE49-F238E27FC236}">
                <a16:creationId xmlns:a16="http://schemas.microsoft.com/office/drawing/2014/main" id="{19A39770-D5EB-4D59-BAA3-4834211451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13431" y="4576959"/>
            <a:ext cx="1394427" cy="1397048"/>
          </a:xfrm>
          <a:prstGeom prst="rect">
            <a:avLst/>
          </a:prstGeom>
        </p:spPr>
      </p:pic>
    </p:spTree>
    <p:extLst>
      <p:ext uri="{BB962C8B-B14F-4D97-AF65-F5344CB8AC3E}">
        <p14:creationId xmlns:p14="http://schemas.microsoft.com/office/powerpoint/2010/main" val="263371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1EF81BF2-E5B6-4E6D-9FF7-02149A58E27B}"/>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7</a:t>
            </a:fld>
            <a:endParaRPr lang="nl-BE" sz="2000" dirty="0"/>
          </a:p>
        </p:txBody>
      </p:sp>
      <p:sp>
        <p:nvSpPr>
          <p:cNvPr id="11" name="Stroomdiagram: Document 11">
            <a:extLst>
              <a:ext uri="{FF2B5EF4-FFF2-40B4-BE49-F238E27FC236}">
                <a16:creationId xmlns:a16="http://schemas.microsoft.com/office/drawing/2014/main" id="{5EB44523-09C8-436F-9425-FDEA9D276141}"/>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D9D41823-3173-45EC-B440-0359FD316200}"/>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E72B3F4A-2745-44B2-9F2D-10698A8C0ED4}"/>
              </a:ext>
            </a:extLst>
          </p:cNvPr>
          <p:cNvSpPr txBox="1">
            <a:spLocks/>
          </p:cNvSpPr>
          <p:nvPr/>
        </p:nvSpPr>
        <p:spPr>
          <a:xfrm>
            <a:off x="1537575" y="1857282"/>
            <a:ext cx="4553286" cy="39888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Voorzie de mogelijkheid om handen</a:t>
            </a:r>
            <a:br>
              <a:rPr lang="nl-NL" sz="1800" dirty="0"/>
            </a:br>
            <a:r>
              <a:rPr lang="nl-NL" sz="1800" dirty="0"/>
              <a:t>te wassen op het terrein. Zorg dat</a:t>
            </a:r>
            <a:br>
              <a:rPr lang="nl-NL" sz="1800" dirty="0"/>
            </a:br>
            <a:r>
              <a:rPr lang="nl-NL" sz="1800" dirty="0"/>
              <a:t>ook tijdens het handen wassen voldoende afstand gehouden kan</a:t>
            </a:r>
            <a:br>
              <a:rPr lang="nl-NL" sz="1800" dirty="0"/>
            </a:br>
            <a:r>
              <a:rPr lang="nl-NL" sz="1800" dirty="0"/>
              <a:t>worden.</a:t>
            </a:r>
          </a:p>
          <a:p>
            <a:pPr marL="0" indent="0">
              <a:buNone/>
            </a:pPr>
            <a:r>
              <a:rPr lang="nl-NL" sz="1800" dirty="0"/>
              <a:t>✓ Een watercontainer of regenton</a:t>
            </a:r>
            <a:br>
              <a:rPr lang="nl-NL" sz="1800" dirty="0"/>
            </a:br>
            <a:r>
              <a:rPr lang="nl-NL" sz="1800" dirty="0"/>
              <a:t>met kraantje kan meegenomen worden naar de startplaats voor dit doel.</a:t>
            </a:r>
          </a:p>
          <a:p>
            <a:pPr marL="0" indent="0">
              <a:buNone/>
            </a:pPr>
            <a:r>
              <a:rPr lang="nl-NL" sz="1800" dirty="0"/>
              <a:t>✓ Voorzie ook handzeep, voldoende papieren handdoeken en vuilnisbakken. Handdoeken mogen niet hergebruikt worden!</a:t>
            </a:r>
          </a:p>
          <a:p>
            <a:pPr marL="0" indent="0">
              <a:buNone/>
            </a:pPr>
            <a:r>
              <a:rPr lang="nl-NL" sz="1800" dirty="0"/>
              <a:t>✓ Alternatief kan ook ontsmettende </a:t>
            </a:r>
            <a:r>
              <a:rPr lang="nl-NL" sz="1800" dirty="0" err="1"/>
              <a:t>handgel</a:t>
            </a:r>
            <a:r>
              <a:rPr lang="nl-NL" sz="1800" dirty="0"/>
              <a:t> gebruikt worden die door de club of door de leden zelf voorzien wordt.</a:t>
            </a:r>
            <a:endParaRPr lang="fr-FR" sz="1800" dirty="0"/>
          </a:p>
        </p:txBody>
      </p:sp>
      <p:sp>
        <p:nvSpPr>
          <p:cNvPr id="17" name="Tekstvak 16">
            <a:extLst>
              <a:ext uri="{FF2B5EF4-FFF2-40B4-BE49-F238E27FC236}">
                <a16:creationId xmlns:a16="http://schemas.microsoft.com/office/drawing/2014/main" id="{EA29F9E1-C413-4C08-B631-254C3F4A76DC}"/>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8" name="Afbeelding 17">
            <a:extLst>
              <a:ext uri="{FF2B5EF4-FFF2-40B4-BE49-F238E27FC236}">
                <a16:creationId xmlns:a16="http://schemas.microsoft.com/office/drawing/2014/main" id="{641CF5FC-F1F0-4196-9FA2-396AD6BC55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19" name="Rechte verbindingslijn 18">
            <a:extLst>
              <a:ext uri="{FF2B5EF4-FFF2-40B4-BE49-F238E27FC236}">
                <a16:creationId xmlns:a16="http://schemas.microsoft.com/office/drawing/2014/main" id="{98B9FD9F-3097-4D62-B299-A7E535430F16}"/>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0" name="Titel 1">
            <a:extLst>
              <a:ext uri="{FF2B5EF4-FFF2-40B4-BE49-F238E27FC236}">
                <a16:creationId xmlns:a16="http://schemas.microsoft.com/office/drawing/2014/main" id="{995C574C-0AA5-4189-80F8-82BE255F3EC9}"/>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2" name="Titel 1">
            <a:extLst>
              <a:ext uri="{FF2B5EF4-FFF2-40B4-BE49-F238E27FC236}">
                <a16:creationId xmlns:a16="http://schemas.microsoft.com/office/drawing/2014/main" id="{73286B7D-8013-47AE-918A-4EEC2297F8C1}"/>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Procedures voor handen wassen</a:t>
            </a:r>
            <a:endParaRPr lang="nl-BE" sz="2800" b="1" dirty="0">
              <a:solidFill>
                <a:schemeClr val="bg1"/>
              </a:solidFill>
            </a:endParaRPr>
          </a:p>
        </p:txBody>
      </p:sp>
      <p:pic>
        <p:nvPicPr>
          <p:cNvPr id="16" name="Afbeelding 15" descr="Afbeelding met tekst&#10;&#10;Automatisch gegenereerde beschrijving">
            <a:extLst>
              <a:ext uri="{FF2B5EF4-FFF2-40B4-BE49-F238E27FC236}">
                <a16:creationId xmlns:a16="http://schemas.microsoft.com/office/drawing/2014/main" id="{C1E4DF36-B9FB-4BDB-8BEE-8F79407AF5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6294" y="404394"/>
            <a:ext cx="5556504" cy="5791200"/>
          </a:xfrm>
          <a:prstGeom prst="rect">
            <a:avLst/>
          </a:prstGeom>
        </p:spPr>
      </p:pic>
    </p:spTree>
    <p:extLst>
      <p:ext uri="{BB962C8B-B14F-4D97-AF65-F5344CB8AC3E}">
        <p14:creationId xmlns:p14="http://schemas.microsoft.com/office/powerpoint/2010/main" val="2223354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19985C5B-B969-4AB2-B905-C060C0E179D3}"/>
              </a:ext>
            </a:extLst>
          </p:cNvPr>
          <p:cNvSpPr txBox="1">
            <a:spLocks/>
          </p:cNvSpPr>
          <p:nvPr/>
        </p:nvSpPr>
        <p:spPr>
          <a:xfrm>
            <a:off x="232637" y="6372978"/>
            <a:ext cx="329425"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8</a:t>
            </a:fld>
            <a:endParaRPr lang="nl-BE" sz="2000" dirty="0"/>
          </a:p>
        </p:txBody>
      </p:sp>
      <p:sp>
        <p:nvSpPr>
          <p:cNvPr id="11" name="Stroomdiagram: Document 11">
            <a:extLst>
              <a:ext uri="{FF2B5EF4-FFF2-40B4-BE49-F238E27FC236}">
                <a16:creationId xmlns:a16="http://schemas.microsoft.com/office/drawing/2014/main" id="{A4336A06-B838-4FBD-B54D-4D7152E1879E}"/>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AB3C76B8-F25F-4B26-9B85-FD51A679543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E05EF32C-09D7-439B-A76C-AC4A04061FEE}"/>
              </a:ext>
            </a:extLst>
          </p:cNvPr>
          <p:cNvSpPr txBox="1">
            <a:spLocks/>
          </p:cNvSpPr>
          <p:nvPr/>
        </p:nvSpPr>
        <p:spPr>
          <a:xfrm>
            <a:off x="679824" y="1786132"/>
            <a:ext cx="9107442" cy="41133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800" dirty="0"/>
              <a:t>✓ De clubs zijn verantwoordelijk voor het </a:t>
            </a:r>
            <a:r>
              <a:rPr lang="nl-NL" sz="1800" b="1" dirty="0"/>
              <a:t>informeren van hun leden </a:t>
            </a:r>
            <a:r>
              <a:rPr lang="nl-NL" sz="1800" dirty="0"/>
              <a:t>over de geldende </a:t>
            </a:r>
            <a:r>
              <a:rPr lang="nl-NL" sz="1800" b="1" dirty="0"/>
              <a:t>maatregelen</a:t>
            </a:r>
            <a:r>
              <a:rPr lang="nl-NL" sz="1800" dirty="0"/>
              <a:t>, en dienen zelf een na te gaan hoe deze regels toegepast worden op hun </a:t>
            </a:r>
            <a:r>
              <a:rPr lang="nl-NL" sz="1800" b="1" dirty="0"/>
              <a:t>vliegveld</a:t>
            </a:r>
            <a:r>
              <a:rPr lang="nl-NL" sz="1800" dirty="0"/>
              <a:t>.</a:t>
            </a:r>
          </a:p>
          <a:p>
            <a:pPr marL="0" indent="0">
              <a:buNone/>
            </a:pPr>
            <a:r>
              <a:rPr lang="nl-NL" sz="1800" dirty="0"/>
              <a:t>✓ </a:t>
            </a:r>
            <a:r>
              <a:rPr lang="nl-NL" sz="1800" b="1" dirty="0"/>
              <a:t>Alle clubleden </a:t>
            </a:r>
            <a:r>
              <a:rPr lang="nl-NL" sz="1800" dirty="0"/>
              <a:t>moeten deze briefing doornemen en het formulier op de laatste pagina ondertekend bezorgen aan de clubverantwoordelijke.</a:t>
            </a:r>
          </a:p>
          <a:p>
            <a:pPr marL="0" indent="0">
              <a:buNone/>
            </a:pPr>
            <a:r>
              <a:rPr lang="nl-NL" sz="1800" dirty="0"/>
              <a:t>✓ De club moet op elke </a:t>
            </a:r>
            <a:r>
              <a:rPr lang="nl-NL" sz="1800" dirty="0" err="1"/>
              <a:t>vliegdag</a:t>
            </a:r>
            <a:r>
              <a:rPr lang="nl-NL" sz="1800" dirty="0"/>
              <a:t> een </a:t>
            </a:r>
            <a:r>
              <a:rPr lang="nl-NL" sz="1800" b="1" dirty="0"/>
              <a:t>coronaverantwoordelijke</a:t>
            </a:r>
            <a:r>
              <a:rPr lang="nl-NL" sz="1800" dirty="0"/>
              <a:t> aanstellen die toeziet op het naleven van de maatregelen op het vliegveld. Hij/zij valt onder de verantwoordelijkheid van de luchtvaartterreinoverste.</a:t>
            </a:r>
          </a:p>
          <a:p>
            <a:pPr marL="0" indent="0">
              <a:buNone/>
            </a:pPr>
            <a:r>
              <a:rPr lang="nl-NL" sz="1800" dirty="0"/>
              <a:t>✓ Er wordt elke </a:t>
            </a:r>
            <a:r>
              <a:rPr lang="nl-NL" sz="1800" dirty="0" err="1"/>
              <a:t>vliegdag</a:t>
            </a:r>
            <a:r>
              <a:rPr lang="nl-NL" sz="1800" dirty="0"/>
              <a:t> een team samengesteld dat </a:t>
            </a:r>
            <a:r>
              <a:rPr lang="nl-NL" sz="1800" b="1" dirty="0"/>
              <a:t>verantwoordelijk is voor de desinfectie </a:t>
            </a:r>
            <a:r>
              <a:rPr lang="nl-NL" sz="1800" dirty="0"/>
              <a:t>van alle materiaal bij het begin en het einde van de vliegdag. De nodige </a:t>
            </a:r>
            <a:r>
              <a:rPr lang="nl-NL" sz="1800" b="1" dirty="0"/>
              <a:t>ontsmettingsproducten</a:t>
            </a:r>
            <a:r>
              <a:rPr lang="nl-NL" sz="1800" dirty="0"/>
              <a:t> voor het clubmaterieel dienen voorzien te worden door de club of beheerder van het luchtvaartterrein, of erdoor goedgekeurd te worden.</a:t>
            </a:r>
          </a:p>
          <a:p>
            <a:pPr marL="0" indent="0">
              <a:buNone/>
            </a:pPr>
            <a:r>
              <a:rPr lang="nl-NL" sz="1800" dirty="0"/>
              <a:t>✓ Er wordt elke </a:t>
            </a:r>
            <a:r>
              <a:rPr lang="nl-NL" sz="1800" dirty="0" err="1"/>
              <a:t>vliegdag</a:t>
            </a:r>
            <a:r>
              <a:rPr lang="nl-NL" sz="1800" dirty="0"/>
              <a:t> een </a:t>
            </a:r>
            <a:r>
              <a:rPr lang="nl-NL" sz="1800" b="1" dirty="0"/>
              <a:t>team</a:t>
            </a:r>
            <a:r>
              <a:rPr lang="nl-NL" sz="1800" dirty="0"/>
              <a:t> samengesteld dat verantwoordelijk is voor het </a:t>
            </a:r>
            <a:r>
              <a:rPr lang="nl-NL" sz="1800" b="1" dirty="0"/>
              <a:t>verplaatsen van de zwevers</a:t>
            </a:r>
            <a:r>
              <a:rPr lang="nl-NL" sz="1800" dirty="0"/>
              <a:t>. Zij moeten ook de toestellen klaarmaken: batterijen, uitwendige controle, parachutes, ...</a:t>
            </a:r>
            <a:endParaRPr lang="nl-BE" sz="1800" dirty="0"/>
          </a:p>
        </p:txBody>
      </p:sp>
      <p:sp>
        <p:nvSpPr>
          <p:cNvPr id="16" name="Tekstvak 15">
            <a:extLst>
              <a:ext uri="{FF2B5EF4-FFF2-40B4-BE49-F238E27FC236}">
                <a16:creationId xmlns:a16="http://schemas.microsoft.com/office/drawing/2014/main" id="{6D4A6206-C837-468D-88A8-95FEE500C804}"/>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8" name="Afbeelding 17">
            <a:extLst>
              <a:ext uri="{FF2B5EF4-FFF2-40B4-BE49-F238E27FC236}">
                <a16:creationId xmlns:a16="http://schemas.microsoft.com/office/drawing/2014/main" id="{EBD15D2F-86BE-4123-AA4B-F7398D8218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0" name="Rechte verbindingslijn 19">
            <a:extLst>
              <a:ext uri="{FF2B5EF4-FFF2-40B4-BE49-F238E27FC236}">
                <a16:creationId xmlns:a16="http://schemas.microsoft.com/office/drawing/2014/main" id="{EFEEDD5C-F6CD-459D-B9FA-27C8FBF8D7FE}"/>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1" name="Titel 1">
            <a:extLst>
              <a:ext uri="{FF2B5EF4-FFF2-40B4-BE49-F238E27FC236}">
                <a16:creationId xmlns:a16="http://schemas.microsoft.com/office/drawing/2014/main" id="{03A96CCD-6F70-4553-BC34-69C70918F39A}"/>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sp>
        <p:nvSpPr>
          <p:cNvPr id="22" name="Titel 1">
            <a:extLst>
              <a:ext uri="{FF2B5EF4-FFF2-40B4-BE49-F238E27FC236}">
                <a16:creationId xmlns:a16="http://schemas.microsoft.com/office/drawing/2014/main" id="{1F8C3A44-65F7-42D2-9D56-60FF17F396A1}"/>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Maatregelen te nemen door de club</a:t>
            </a:r>
            <a:endParaRPr lang="nl-BE" sz="2800" b="1" dirty="0">
              <a:solidFill>
                <a:schemeClr val="bg1"/>
              </a:solidFill>
            </a:endParaRPr>
          </a:p>
        </p:txBody>
      </p:sp>
      <p:pic>
        <p:nvPicPr>
          <p:cNvPr id="3" name="Afbeelding 2" descr="Afbeelding met tekening&#10;&#10;Automatisch gegenereerde beschrijving">
            <a:extLst>
              <a:ext uri="{FF2B5EF4-FFF2-40B4-BE49-F238E27FC236}">
                <a16:creationId xmlns:a16="http://schemas.microsoft.com/office/drawing/2014/main" id="{F3D080C6-0ABD-443B-875C-6196658594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74369" y="1786132"/>
            <a:ext cx="1698145" cy="1694958"/>
          </a:xfrm>
          <a:prstGeom prst="rect">
            <a:avLst/>
          </a:prstGeom>
        </p:spPr>
      </p:pic>
      <p:pic>
        <p:nvPicPr>
          <p:cNvPr id="24" name="Afbeelding 23" descr="Afbeelding met tekening, paraplu&#10;&#10;Automatisch gegenereerde beschrijving">
            <a:extLst>
              <a:ext uri="{FF2B5EF4-FFF2-40B4-BE49-F238E27FC236}">
                <a16:creationId xmlns:a16="http://schemas.microsoft.com/office/drawing/2014/main" id="{54480CF5-8C63-484C-801A-E1858575D4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09236" y="4032163"/>
            <a:ext cx="1697329" cy="1694958"/>
          </a:xfrm>
          <a:prstGeom prst="rect">
            <a:avLst/>
          </a:prstGeom>
        </p:spPr>
      </p:pic>
    </p:spTree>
    <p:extLst>
      <p:ext uri="{BB962C8B-B14F-4D97-AF65-F5344CB8AC3E}">
        <p14:creationId xmlns:p14="http://schemas.microsoft.com/office/powerpoint/2010/main" val="2969376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dianummer 19">
            <a:extLst>
              <a:ext uri="{FF2B5EF4-FFF2-40B4-BE49-F238E27FC236}">
                <a16:creationId xmlns:a16="http://schemas.microsoft.com/office/drawing/2014/main" id="{65367251-891C-4C28-9E7C-39AE321D9620}"/>
              </a:ext>
            </a:extLst>
          </p:cNvPr>
          <p:cNvSpPr txBox="1">
            <a:spLocks/>
          </p:cNvSpPr>
          <p:nvPr/>
        </p:nvSpPr>
        <p:spPr>
          <a:xfrm>
            <a:off x="232637" y="6372978"/>
            <a:ext cx="4552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EF75825-6A8A-44B1-AE81-0E656C9D3648}" type="slidenum">
              <a:rPr lang="nl-BE" sz="2000" smtClean="0"/>
              <a:pPr/>
              <a:t>9</a:t>
            </a:fld>
            <a:endParaRPr lang="nl-BE" sz="2000" dirty="0"/>
          </a:p>
        </p:txBody>
      </p:sp>
      <p:sp>
        <p:nvSpPr>
          <p:cNvPr id="11" name="Stroomdiagram: Document 11">
            <a:extLst>
              <a:ext uri="{FF2B5EF4-FFF2-40B4-BE49-F238E27FC236}">
                <a16:creationId xmlns:a16="http://schemas.microsoft.com/office/drawing/2014/main" id="{C67DA93B-AED3-40C3-BEEC-C0CC17A25D7D}"/>
              </a:ext>
            </a:extLst>
          </p:cNvPr>
          <p:cNvSpPr/>
          <p:nvPr/>
        </p:nvSpPr>
        <p:spPr>
          <a:xfrm>
            <a:off x="0" y="-17611"/>
            <a:ext cx="12192000" cy="1525478"/>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0693"/>
              <a:gd name="connsiteX1" fmla="*/ 21600 w 21600"/>
              <a:gd name="connsiteY1" fmla="*/ 0 h 20693"/>
              <a:gd name="connsiteX2" fmla="*/ 21585 w 21600"/>
              <a:gd name="connsiteY2" fmla="*/ 6223 h 20693"/>
              <a:gd name="connsiteX3" fmla="*/ 0 w 21600"/>
              <a:gd name="connsiteY3" fmla="*/ 20172 h 20693"/>
              <a:gd name="connsiteX4" fmla="*/ 0 w 21600"/>
              <a:gd name="connsiteY4" fmla="*/ 0 h 20693"/>
              <a:gd name="connsiteX0" fmla="*/ 0 w 21600"/>
              <a:gd name="connsiteY0" fmla="*/ 0 h 20631"/>
              <a:gd name="connsiteX1" fmla="*/ 21600 w 21600"/>
              <a:gd name="connsiteY1" fmla="*/ 0 h 20631"/>
              <a:gd name="connsiteX2" fmla="*/ 21570 w 21600"/>
              <a:gd name="connsiteY2" fmla="*/ 3478 h 20631"/>
              <a:gd name="connsiteX3" fmla="*/ 0 w 21600"/>
              <a:gd name="connsiteY3" fmla="*/ 20172 h 20631"/>
              <a:gd name="connsiteX4" fmla="*/ 0 w 21600"/>
              <a:gd name="connsiteY4" fmla="*/ 0 h 20631"/>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0"/>
              <a:gd name="connsiteY0" fmla="*/ 0 h 20655"/>
              <a:gd name="connsiteX1" fmla="*/ 21600 w 21600"/>
              <a:gd name="connsiteY1" fmla="*/ 0 h 20655"/>
              <a:gd name="connsiteX2" fmla="*/ 21570 w 21600"/>
              <a:gd name="connsiteY2" fmla="*/ 3478 h 20655"/>
              <a:gd name="connsiteX3" fmla="*/ 0 w 21600"/>
              <a:gd name="connsiteY3" fmla="*/ 20172 h 20655"/>
              <a:gd name="connsiteX4" fmla="*/ 0 w 21600"/>
              <a:gd name="connsiteY4" fmla="*/ 0 h 20655"/>
              <a:gd name="connsiteX0" fmla="*/ 0 w 21604"/>
              <a:gd name="connsiteY0" fmla="*/ 0 h 20660"/>
              <a:gd name="connsiteX1" fmla="*/ 21600 w 21604"/>
              <a:gd name="connsiteY1" fmla="*/ 0 h 20660"/>
              <a:gd name="connsiteX2" fmla="*/ 21604 w 21604"/>
              <a:gd name="connsiteY2" fmla="*/ 3681 h 20660"/>
              <a:gd name="connsiteX3" fmla="*/ 0 w 21604"/>
              <a:gd name="connsiteY3" fmla="*/ 20172 h 20660"/>
              <a:gd name="connsiteX4" fmla="*/ 0 w 21604"/>
              <a:gd name="connsiteY4" fmla="*/ 0 h 20660"/>
              <a:gd name="connsiteX0" fmla="*/ 0 w 21600"/>
              <a:gd name="connsiteY0" fmla="*/ 0 h 20659"/>
              <a:gd name="connsiteX1" fmla="*/ 21600 w 21600"/>
              <a:gd name="connsiteY1" fmla="*/ 0 h 20659"/>
              <a:gd name="connsiteX2" fmla="*/ 21600 w 21600"/>
              <a:gd name="connsiteY2" fmla="*/ 3647 h 20659"/>
              <a:gd name="connsiteX3" fmla="*/ 0 w 21600"/>
              <a:gd name="connsiteY3" fmla="*/ 20172 h 20659"/>
              <a:gd name="connsiteX4" fmla="*/ 0 w 21600"/>
              <a:gd name="connsiteY4" fmla="*/ 0 h 20659"/>
              <a:gd name="connsiteX0" fmla="*/ 0 w 21601"/>
              <a:gd name="connsiteY0" fmla="*/ 0 h 20659"/>
              <a:gd name="connsiteX1" fmla="*/ 21600 w 21601"/>
              <a:gd name="connsiteY1" fmla="*/ 0 h 20659"/>
              <a:gd name="connsiteX2" fmla="*/ 21600 w 21601"/>
              <a:gd name="connsiteY2" fmla="*/ 3647 h 20659"/>
              <a:gd name="connsiteX3" fmla="*/ 0 w 21601"/>
              <a:gd name="connsiteY3" fmla="*/ 20172 h 20659"/>
              <a:gd name="connsiteX4" fmla="*/ 0 w 21601"/>
              <a:gd name="connsiteY4" fmla="*/ 0 h 20659"/>
              <a:gd name="connsiteX0" fmla="*/ 0 w 21601"/>
              <a:gd name="connsiteY0" fmla="*/ 0 h 20172"/>
              <a:gd name="connsiteX1" fmla="*/ 21600 w 21601"/>
              <a:gd name="connsiteY1" fmla="*/ 0 h 20172"/>
              <a:gd name="connsiteX2" fmla="*/ 21600 w 21601"/>
              <a:gd name="connsiteY2" fmla="*/ 3647 h 20172"/>
              <a:gd name="connsiteX3" fmla="*/ 0 w 21601"/>
              <a:gd name="connsiteY3" fmla="*/ 20172 h 20172"/>
              <a:gd name="connsiteX4" fmla="*/ 0 w 21601"/>
              <a:gd name="connsiteY4" fmla="*/ 0 h 20172"/>
              <a:gd name="connsiteX0" fmla="*/ 0 w 21601"/>
              <a:gd name="connsiteY0" fmla="*/ 0 h 21306"/>
              <a:gd name="connsiteX1" fmla="*/ 21600 w 21601"/>
              <a:gd name="connsiteY1" fmla="*/ 0 h 21306"/>
              <a:gd name="connsiteX2" fmla="*/ 21600 w 21601"/>
              <a:gd name="connsiteY2" fmla="*/ 3647 h 21306"/>
              <a:gd name="connsiteX3" fmla="*/ 8961 w 21601"/>
              <a:gd name="connsiteY3" fmla="*/ 17479 h 21306"/>
              <a:gd name="connsiteX4" fmla="*/ 0 w 21601"/>
              <a:gd name="connsiteY4" fmla="*/ 20172 h 21306"/>
              <a:gd name="connsiteX5" fmla="*/ 0 w 21601"/>
              <a:gd name="connsiteY5" fmla="*/ 0 h 21306"/>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1"/>
              <a:gd name="connsiteY0" fmla="*/ 0 h 21701"/>
              <a:gd name="connsiteX1" fmla="*/ 21600 w 21601"/>
              <a:gd name="connsiteY1" fmla="*/ 0 h 21701"/>
              <a:gd name="connsiteX2" fmla="*/ 21600 w 21601"/>
              <a:gd name="connsiteY2" fmla="*/ 3647 h 21701"/>
              <a:gd name="connsiteX3" fmla="*/ 8961 w 21601"/>
              <a:gd name="connsiteY3" fmla="*/ 17479 h 21701"/>
              <a:gd name="connsiteX4" fmla="*/ 0 w 21601"/>
              <a:gd name="connsiteY4" fmla="*/ 20172 h 21701"/>
              <a:gd name="connsiteX5" fmla="*/ 0 w 21601"/>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 name="connsiteX0" fmla="*/ 0 w 21600"/>
              <a:gd name="connsiteY0" fmla="*/ 0 h 21701"/>
              <a:gd name="connsiteX1" fmla="*/ 21600 w 21600"/>
              <a:gd name="connsiteY1" fmla="*/ 0 h 21701"/>
              <a:gd name="connsiteX2" fmla="*/ 21549 w 21600"/>
              <a:gd name="connsiteY2" fmla="*/ 6221 h 21701"/>
              <a:gd name="connsiteX3" fmla="*/ 8961 w 21600"/>
              <a:gd name="connsiteY3" fmla="*/ 17479 h 21701"/>
              <a:gd name="connsiteX4" fmla="*/ 0 w 21600"/>
              <a:gd name="connsiteY4" fmla="*/ 20172 h 21701"/>
              <a:gd name="connsiteX5" fmla="*/ 0 w 21600"/>
              <a:gd name="connsiteY5" fmla="*/ 0 h 2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701">
                <a:moveTo>
                  <a:pt x="0" y="0"/>
                </a:moveTo>
                <a:lnTo>
                  <a:pt x="21600" y="0"/>
                </a:lnTo>
                <a:cubicBezTo>
                  <a:pt x="21600" y="1216"/>
                  <a:pt x="21553" y="2498"/>
                  <a:pt x="21549" y="6221"/>
                </a:cubicBezTo>
                <a:cubicBezTo>
                  <a:pt x="19547" y="4324"/>
                  <a:pt x="12578" y="12557"/>
                  <a:pt x="8961" y="17479"/>
                </a:cubicBezTo>
                <a:cubicBezTo>
                  <a:pt x="5800" y="21994"/>
                  <a:pt x="1429" y="22882"/>
                  <a:pt x="0" y="20172"/>
                </a:cubicBezTo>
                <a:lnTo>
                  <a:pt x="0" y="0"/>
                </a:lnTo>
                <a:close/>
              </a:path>
            </a:pathLst>
          </a:cu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solidFill>
                <a:schemeClr val="bg1"/>
              </a:solidFill>
            </a:endParaRPr>
          </a:p>
        </p:txBody>
      </p:sp>
      <p:pic>
        <p:nvPicPr>
          <p:cNvPr id="12" name="Afbeelding 11" descr="Afbeelding met tekening&#10;&#10;Automatisch gegenereerde beschrijving">
            <a:extLst>
              <a:ext uri="{FF2B5EF4-FFF2-40B4-BE49-F238E27FC236}">
                <a16:creationId xmlns:a16="http://schemas.microsoft.com/office/drawing/2014/main" id="{6716BAE4-CE97-4466-B32D-3736977886D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648" b="95997" l="2682" r="95272">
                        <a14:foregroundMark x1="53776" y1="31005" x2="43402" y2="36028"/>
                        <a14:foregroundMark x1="43402" y1="36028" x2="56740" y2="41837"/>
                        <a14:foregroundMark x1="56740" y1="41837" x2="52576" y2="63501"/>
                        <a14:foregroundMark x1="52576" y1="63501" x2="52788" y2="66013"/>
                        <a14:foregroundMark x1="41920" y1="26923" x2="41496" y2="45290"/>
                        <a14:foregroundMark x1="41496" y1="45290" x2="42484" y2="38148"/>
                        <a14:foregroundMark x1="41920" y1="34929" x2="56104" y2="36028"/>
                        <a14:foregroundMark x1="27735" y1="34537" x2="28511" y2="32575"/>
                        <a14:foregroundMark x1="32604" y1="7300" x2="44672" y2="15542"/>
                        <a14:foregroundMark x1="44672" y1="15542" x2="60056" y2="12088"/>
                        <a14:foregroundMark x1="60056" y1="12088" x2="70854" y2="14914"/>
                        <a14:foregroundMark x1="70854" y1="14914" x2="80381" y2="22527"/>
                        <a14:foregroundMark x1="80381" y1="22527" x2="88497" y2="54160"/>
                        <a14:foregroundMark x1="88497" y1="54160" x2="82639" y2="67739"/>
                        <a14:foregroundMark x1="82639" y1="67739" x2="73677" y2="79278"/>
                        <a14:foregroundMark x1="73677" y1="79278" x2="44178" y2="84772"/>
                        <a14:foregroundMark x1="44178" y1="84772" x2="29711" y2="81005"/>
                        <a14:foregroundMark x1="29711" y1="81005" x2="15314" y2="68995"/>
                        <a14:foregroundMark x1="15314" y1="68995" x2="10374" y2="56122"/>
                        <a14:foregroundMark x1="10374" y1="56122" x2="9104" y2="43014"/>
                        <a14:foregroundMark x1="9104" y1="43014" x2="13550" y2="28336"/>
                        <a14:foregroundMark x1="13550" y1="28336" x2="35215" y2="15699"/>
                        <a14:foregroundMark x1="35215" y1="15699" x2="35286" y2="15699"/>
                        <a14:foregroundMark x1="41143" y1="4239" x2="29570" y2="4945"/>
                        <a14:foregroundMark x1="29570" y1="4945" x2="42696" y2="7614"/>
                        <a14:foregroundMark x1="42696" y1="7614" x2="45025" y2="7300"/>
                        <a14:foregroundMark x1="75865" y1="8320" x2="69654" y2="9655"/>
                        <a14:foregroundMark x1="93013" y1="39874" x2="95342" y2="46625"/>
                        <a14:foregroundMark x1="57234" y1="59105" x2="57657" y2="42465"/>
                        <a14:foregroundMark x1="57657" y1="42465" x2="52011" y2="38854"/>
                        <a14:foregroundMark x1="59986" y1="33438" x2="62315" y2="32104"/>
                        <a14:foregroundMark x1="58998" y1="27394" x2="59210" y2="42229"/>
                        <a14:foregroundMark x1="59210" y1="42229" x2="69513" y2="37755"/>
                        <a14:foregroundMark x1="3811" y1="31240" x2="2752" y2="44270"/>
                        <a14:foregroundMark x1="2752" y1="44270" x2="5363" y2="44192"/>
                        <a14:foregroundMark x1="7692" y1="34694" x2="7339" y2="35165"/>
                        <a14:foregroundMark x1="24206" y1="39717" x2="27170" y2="35793"/>
                        <a14:foregroundMark x1="9880" y1="66484" x2="8680" y2="62166"/>
                        <a14:foregroundMark x1="38038" y1="81790" x2="37615" y2="79906"/>
                        <a14:foregroundMark x1="69301" y1="67975" x2="70078" y2="66248"/>
                        <a14:foregroundMark x1="41143" y1="59969" x2="41143" y2="59969"/>
                        <a14:foregroundMark x1="41143" y1="59969" x2="43472" y2="52826"/>
                        <a14:foregroundMark x1="39379" y1="60204" x2="40579" y2="53925"/>
                        <a14:foregroundMark x1="50812" y1="46782" x2="49118" y2="46154"/>
                        <a14:foregroundMark x1="52011" y1="58713" x2="50812" y2="45526"/>
                        <a14:foregroundMark x1="50812" y1="45526" x2="53140" y2="43171"/>
                        <a14:foregroundMark x1="40720" y1="64757" x2="45378" y2="54788"/>
                        <a14:foregroundMark x1="49118" y1="55651" x2="52294" y2="43250"/>
                        <a14:foregroundMark x1="52294" y1="43250" x2="55116" y2="42936"/>
                        <a14:foregroundMark x1="66408" y1="31711" x2="68525" y2="31005"/>
                        <a14:foregroundMark x1="63303" y1="30612" x2="60198" y2="25667"/>
                        <a14:foregroundMark x1="69654" y1="28885" x2="70854" y2="29984"/>
                        <a14:foregroundMark x1="36486" y1="34694" x2="36486" y2="34694"/>
                        <a14:foregroundMark x1="33522" y1="90659" x2="34157" y2="90267"/>
                        <a14:foregroundMark x1="41708" y1="96075" x2="31193" y2="93250"/>
                        <a14:foregroundMark x1="34298" y1="2512" x2="43260" y2="3611"/>
                        <a14:foregroundMark x1="65773" y1="1648" x2="71207" y2="2276"/>
                        <a14:foregroundMark x1="58998" y1="52669" x2="55469" y2="60675"/>
                        <a14:foregroundMark x1="61891" y1="38619" x2="68666" y2="28728"/>
                        <a14:foregroundMark x1="68666" y1="28728" x2="64855" y2="29749"/>
                        <a14:foregroundMark x1="43049" y1="51334" x2="41496" y2="63736"/>
                        <a14:foregroundMark x1="41496" y1="63736" x2="43472" y2="64992"/>
                        <a14:foregroundMark x1="34721" y1="44427" x2="43049" y2="37520"/>
                        <a14:foregroundMark x1="33522" y1="34537" x2="56810" y2="31711"/>
                        <a14:foregroundMark x1="56810" y1="31711" x2="57234" y2="31711"/>
                        <a14:foregroundMark x1="74312" y1="33830" x2="71066" y2="37755"/>
                        <a14:foregroundMark x1="68525" y1="34694" x2="72406" y2="27551"/>
                        <a14:foregroundMark x1="73747" y1="28257" x2="67960" y2="36264"/>
                        <a14:foregroundMark x1="73183" y1="27159" x2="55328" y2="31240"/>
                        <a14:foregroundMark x1="53776" y1="31240" x2="73747" y2="26688"/>
                        <a14:foregroundMark x1="56881" y1="32575" x2="68666" y2="33595"/>
                        <a14:foregroundMark x1="68666" y1="33595" x2="69654" y2="34066"/>
                        <a14:foregroundMark x1="67749" y1="36264" x2="57939" y2="43721"/>
                        <a14:foregroundMark x1="57939" y1="43721" x2="67184" y2="40581"/>
                        <a14:foregroundMark x1="55116" y1="44662" x2="54693" y2="44035"/>
                        <a14:foregroundMark x1="39802" y1="63265" x2="42272" y2="50785"/>
                        <a14:foregroundMark x1="42272" y1="50785" x2="42484" y2="50706"/>
                        <a14:foregroundMark x1="55116" y1="44898" x2="55116" y2="44192"/>
                        <a14:foregroundMark x1="54693" y1="43799" x2="55681" y2="45290"/>
                        <a14:foregroundMark x1="32392" y1="35165" x2="32392" y2="34301"/>
                        <a14:foregroundMark x1="33169" y1="34301" x2="33169" y2="34301"/>
                        <a14:foregroundMark x1="33169" y1="34929" x2="33522" y2="34301"/>
                        <a14:foregroundMark x1="32181" y1="33673" x2="31969" y2="33830"/>
                        <a14:foregroundMark x1="31969" y1="33830" x2="34298" y2="34537"/>
                        <a14:backgroundMark x1="18631" y1="7928" x2="18631" y2="7928"/>
                        <a14:backgroundMark x1="18631" y1="7928" x2="18631" y2="7928"/>
                        <a14:backgroundMark x1="17219" y1="7928" x2="5363" y2="13187"/>
                        <a14:backgroundMark x1="5363" y1="13187" x2="16655" y2="15777"/>
                        <a14:backgroundMark x1="16655" y1="15777" x2="14538" y2="18289"/>
                        <a14:backgroundMark x1="6351" y1="19780" x2="20960" y2="8556"/>
                        <a14:backgroundMark x1="87368" y1="8791" x2="90826" y2="26531"/>
                        <a14:backgroundMark x1="96683" y1="64757" x2="96260" y2="70173"/>
                        <a14:backgroundMark x1="68102" y1="67111" x2="68102" y2="67111"/>
                        <a14:backgroundMark x1="68102" y1="67111" x2="68102" y2="67111"/>
                      </a14:backgroundRemoval>
                    </a14:imgEffect>
                  </a14:imgLayer>
                </a14:imgProps>
              </a:ext>
              <a:ext uri="{28A0092B-C50C-407E-A947-70E740481C1C}">
                <a14:useLocalDpi xmlns:a14="http://schemas.microsoft.com/office/drawing/2010/main" val="0"/>
              </a:ext>
            </a:extLst>
          </a:blip>
          <a:stretch>
            <a:fillRect/>
          </a:stretch>
        </p:blipFill>
        <p:spPr>
          <a:xfrm>
            <a:off x="112465" y="191552"/>
            <a:ext cx="1134719" cy="1020206"/>
          </a:xfrm>
          <a:prstGeom prst="rect">
            <a:avLst/>
          </a:prstGeom>
        </p:spPr>
      </p:pic>
      <p:sp>
        <p:nvSpPr>
          <p:cNvPr id="14" name="Tijdelijke aanduiding voor inhoud 2">
            <a:extLst>
              <a:ext uri="{FF2B5EF4-FFF2-40B4-BE49-F238E27FC236}">
                <a16:creationId xmlns:a16="http://schemas.microsoft.com/office/drawing/2014/main" id="{21345679-E141-4D65-8B86-514811C669A8}"/>
              </a:ext>
            </a:extLst>
          </p:cNvPr>
          <p:cNvSpPr txBox="1">
            <a:spLocks/>
          </p:cNvSpPr>
          <p:nvPr/>
        </p:nvSpPr>
        <p:spPr>
          <a:xfrm>
            <a:off x="460267" y="1852204"/>
            <a:ext cx="9229165"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nl-NL" sz="1800" dirty="0"/>
              <a:t>✓ Er moeten voldoende vuilnisbakken geplaatst worden. Deze moeten geopend kunnen worden zonder ze met de handen aan te raken. Gesloten vuilnisbakken beletten ook dat het afval kan gaan waaien. Zorg ervoor dat de vuilnisbakken elke dag op een veilige manier geledigd worden.</a:t>
            </a:r>
          </a:p>
          <a:p>
            <a:pPr marL="0" lvl="0" indent="0">
              <a:buNone/>
            </a:pPr>
            <a:r>
              <a:rPr lang="nl-NL" sz="1800" dirty="0"/>
              <a:t>✓ Het terrein moet gesloten blijven voor alle publiek. Enkel de clubleden die deelnemen aan de activiteiten en de personen noodzakelijk voor de operaties mogen zich op het terrein begeven. Zorg voor de nodige signalisatie aan de ingang van het vliegveld.</a:t>
            </a:r>
          </a:p>
          <a:p>
            <a:pPr marL="0" lvl="0" indent="0">
              <a:buNone/>
            </a:pPr>
            <a:r>
              <a:rPr lang="nl-NL" sz="1800" dirty="0"/>
              <a:t>✓ Clubleden mogen afgezet of opgepikt worden op het vliegveld door mensen die onder hetzelfde dak wonen.</a:t>
            </a:r>
          </a:p>
          <a:p>
            <a:pPr marL="0" lvl="0" indent="0">
              <a:buNone/>
            </a:pPr>
            <a:r>
              <a:rPr lang="nl-NL" sz="1800" dirty="0"/>
              <a:t>✓ Voor elke zone (bv. startplaats, brandstofpomp, parking) zal het aantal aanwezige personen beperkt worden tot het strikt minimale aantal noodzakelijk voor de veilige uitvoering van de operaties, met als algemene regel maximaal 3 personen. Deze personen moeten steeds de </a:t>
            </a:r>
            <a:r>
              <a:rPr lang="nl-NL" sz="1800" dirty="0" err="1"/>
              <a:t>social</a:t>
            </a:r>
            <a:r>
              <a:rPr lang="nl-NL" sz="1800" dirty="0"/>
              <a:t> </a:t>
            </a:r>
            <a:r>
              <a:rPr lang="nl-NL" sz="1800" dirty="0" err="1"/>
              <a:t>distancing</a:t>
            </a:r>
            <a:r>
              <a:rPr lang="nl-NL" sz="1800" dirty="0"/>
              <a:t> van 1,5m respecteren.</a:t>
            </a:r>
          </a:p>
          <a:p>
            <a:pPr marL="0" lvl="0" indent="0">
              <a:buNone/>
            </a:pPr>
            <a:r>
              <a:rPr lang="nl-NL" sz="1800" dirty="0"/>
              <a:t>✓ Voorafgaande reservatie is dus strikt noodzakelijk om deze voorwaarden te kunnen handhaven.</a:t>
            </a:r>
            <a:endParaRPr lang="nl-BE" sz="1800" dirty="0"/>
          </a:p>
        </p:txBody>
      </p:sp>
      <p:sp>
        <p:nvSpPr>
          <p:cNvPr id="18" name="Tekstvak 17">
            <a:extLst>
              <a:ext uri="{FF2B5EF4-FFF2-40B4-BE49-F238E27FC236}">
                <a16:creationId xmlns:a16="http://schemas.microsoft.com/office/drawing/2014/main" id="{8F1A81CC-7D50-44AC-80E8-AB4F3377852F}"/>
              </a:ext>
            </a:extLst>
          </p:cNvPr>
          <p:cNvSpPr txBox="1"/>
          <p:nvPr/>
        </p:nvSpPr>
        <p:spPr>
          <a:xfrm>
            <a:off x="954042" y="6372978"/>
            <a:ext cx="851515" cy="369332"/>
          </a:xfrm>
          <a:prstGeom prst="rect">
            <a:avLst/>
          </a:prstGeom>
          <a:noFill/>
        </p:spPr>
        <p:txBody>
          <a:bodyPr wrap="none" rtlCol="0">
            <a:spAutoFit/>
          </a:bodyPr>
          <a:lstStyle/>
          <a:p>
            <a:r>
              <a:rPr lang="nl-BE" dirty="0">
                <a:hlinkClick r:id="rId4" action="ppaction://hlinksldjump"/>
              </a:rPr>
              <a:t>Inhoud</a:t>
            </a:r>
            <a:endParaRPr lang="nl-BE" dirty="0"/>
          </a:p>
        </p:txBody>
      </p:sp>
      <p:pic>
        <p:nvPicPr>
          <p:cNvPr id="19" name="Afbeelding 18">
            <a:extLst>
              <a:ext uri="{FF2B5EF4-FFF2-40B4-BE49-F238E27FC236}">
                <a16:creationId xmlns:a16="http://schemas.microsoft.com/office/drawing/2014/main" id="{56EE5C6C-0A7A-4950-86CB-63182F358B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0722" y="6292233"/>
            <a:ext cx="2165441" cy="483841"/>
          </a:xfrm>
          <a:prstGeom prst="rect">
            <a:avLst/>
          </a:prstGeom>
        </p:spPr>
      </p:pic>
      <p:cxnSp>
        <p:nvCxnSpPr>
          <p:cNvPr id="21" name="Rechte verbindingslijn 20">
            <a:extLst>
              <a:ext uri="{FF2B5EF4-FFF2-40B4-BE49-F238E27FC236}">
                <a16:creationId xmlns:a16="http://schemas.microsoft.com/office/drawing/2014/main" id="{9CE87390-C9D9-4B09-87CB-61CEB22C67D5}"/>
              </a:ext>
            </a:extLst>
          </p:cNvPr>
          <p:cNvCxnSpPr>
            <a:cxnSpLocks/>
          </p:cNvCxnSpPr>
          <p:nvPr/>
        </p:nvCxnSpPr>
        <p:spPr>
          <a:xfrm flipV="1">
            <a:off x="83890" y="6195594"/>
            <a:ext cx="12018908" cy="1"/>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23" name="Titel 1">
            <a:extLst>
              <a:ext uri="{FF2B5EF4-FFF2-40B4-BE49-F238E27FC236}">
                <a16:creationId xmlns:a16="http://schemas.microsoft.com/office/drawing/2014/main" id="{D459D19C-A344-498C-AE9D-EC1FC1ADD7DB}"/>
              </a:ext>
            </a:extLst>
          </p:cNvPr>
          <p:cNvSpPr txBox="1">
            <a:spLocks/>
          </p:cNvSpPr>
          <p:nvPr/>
        </p:nvSpPr>
        <p:spPr>
          <a:xfrm>
            <a:off x="1537575" y="-28769"/>
            <a:ext cx="6062676" cy="4311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100" dirty="0">
                <a:solidFill>
                  <a:schemeClr val="bg1"/>
                </a:solidFill>
              </a:rPr>
              <a:t>Heropstart zweefvliegactiviteiten in Vlaanderen</a:t>
            </a:r>
            <a:endParaRPr lang="nl-BE" sz="1100" b="1" dirty="0">
              <a:solidFill>
                <a:schemeClr val="bg1"/>
              </a:solidFill>
            </a:endParaRPr>
          </a:p>
        </p:txBody>
      </p:sp>
      <p:pic>
        <p:nvPicPr>
          <p:cNvPr id="3" name="Afbeelding 2" descr="Afbeelding met teken, verkeer, stoppen, geel&#10;&#10;Automatisch gegenereerde beschrijving">
            <a:extLst>
              <a:ext uri="{FF2B5EF4-FFF2-40B4-BE49-F238E27FC236}">
                <a16:creationId xmlns:a16="http://schemas.microsoft.com/office/drawing/2014/main" id="{EF5F699E-7154-47B6-B1EE-6E267C2237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69996" y="4019327"/>
            <a:ext cx="1621536" cy="1630680"/>
          </a:xfrm>
          <a:prstGeom prst="rect">
            <a:avLst/>
          </a:prstGeom>
        </p:spPr>
      </p:pic>
      <p:pic>
        <p:nvPicPr>
          <p:cNvPr id="17" name="Afbeelding 16" descr="Afbeelding met kruk, ottomaans, tekening&#10;&#10;Automatisch gegenereerde beschrijving">
            <a:extLst>
              <a:ext uri="{FF2B5EF4-FFF2-40B4-BE49-F238E27FC236}">
                <a16:creationId xmlns:a16="http://schemas.microsoft.com/office/drawing/2014/main" id="{1518EE6A-56CB-407D-AEEE-7B75FCC403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69996" y="1852204"/>
            <a:ext cx="1621536" cy="1621536"/>
          </a:xfrm>
          <a:prstGeom prst="rect">
            <a:avLst/>
          </a:prstGeom>
        </p:spPr>
      </p:pic>
      <p:sp>
        <p:nvSpPr>
          <p:cNvPr id="27" name="Titel 1">
            <a:extLst>
              <a:ext uri="{FF2B5EF4-FFF2-40B4-BE49-F238E27FC236}">
                <a16:creationId xmlns:a16="http://schemas.microsoft.com/office/drawing/2014/main" id="{649AEE3C-EEDD-4B61-BC6B-EB4B2B9F51D7}"/>
              </a:ext>
            </a:extLst>
          </p:cNvPr>
          <p:cNvSpPr txBox="1">
            <a:spLocks/>
          </p:cNvSpPr>
          <p:nvPr/>
        </p:nvSpPr>
        <p:spPr>
          <a:xfrm>
            <a:off x="1537575" y="492856"/>
            <a:ext cx="6062676" cy="52535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2800" b="1" dirty="0">
                <a:solidFill>
                  <a:schemeClr val="bg1"/>
                </a:solidFill>
              </a:rPr>
              <a:t>Maatregelen te nemen door de club</a:t>
            </a:r>
            <a:endParaRPr lang="nl-BE" sz="2800" b="1" dirty="0">
              <a:solidFill>
                <a:schemeClr val="bg1"/>
              </a:solidFill>
            </a:endParaRPr>
          </a:p>
        </p:txBody>
      </p:sp>
    </p:spTree>
    <p:extLst>
      <p:ext uri="{BB962C8B-B14F-4D97-AF65-F5344CB8AC3E}">
        <p14:creationId xmlns:p14="http://schemas.microsoft.com/office/powerpoint/2010/main" val="4021952827"/>
      </p:ext>
    </p:extLst>
  </p:cSld>
  <p:clrMapOvr>
    <a:masterClrMapping/>
  </p:clrMapOvr>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2914</Words>
  <Application>Microsoft Office PowerPoint</Application>
  <PresentationFormat>Breedbeeld</PresentationFormat>
  <Paragraphs>242</Paragraphs>
  <Slides>23</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23</vt:i4>
      </vt:variant>
    </vt:vector>
  </HeadingPairs>
  <TitlesOfParts>
    <vt:vector size="30" baseType="lpstr">
      <vt:lpstr>Arial</vt:lpstr>
      <vt:lpstr>Avenir-Book</vt:lpstr>
      <vt:lpstr>Avenir-Heavy</vt:lpstr>
      <vt:lpstr>Calibri</vt:lpstr>
      <vt:lpstr>Calibri Light</vt:lpstr>
      <vt:lpstr>ZapfDingbatsITC</vt:lpstr>
      <vt:lpstr>Kantoorthema</vt:lpstr>
      <vt:lpstr>PowerPoint-presentatie</vt:lpstr>
      <vt:lpstr>Basis voor de heropstart zweefvliegactiviteiten  </vt:lpstr>
      <vt:lpstr>PowerPoint-presentatie</vt:lpstr>
      <vt:lpstr>De 3 principes van de heropstart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Koen</dc:creator>
  <cp:lastModifiedBy>Koen</cp:lastModifiedBy>
  <cp:revision>68</cp:revision>
  <dcterms:created xsi:type="dcterms:W3CDTF">2020-05-03T08:54:43Z</dcterms:created>
  <dcterms:modified xsi:type="dcterms:W3CDTF">2020-05-12T17:42:17Z</dcterms:modified>
</cp:coreProperties>
</file>